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14"/>
  </p:notesMasterIdLst>
  <p:sldIdLst>
    <p:sldId id="315" r:id="rId2"/>
    <p:sldId id="299" r:id="rId3"/>
    <p:sldId id="352" r:id="rId4"/>
    <p:sldId id="353" r:id="rId5"/>
    <p:sldId id="355" r:id="rId6"/>
    <p:sldId id="356" r:id="rId7"/>
    <p:sldId id="360" r:id="rId8"/>
    <p:sldId id="357" r:id="rId9"/>
    <p:sldId id="362" r:id="rId10"/>
    <p:sldId id="358" r:id="rId11"/>
    <p:sldId id="361" r:id="rId12"/>
    <p:sldId id="35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  <a:srgbClr val="FFCCFF"/>
    <a:srgbClr val="00FF99"/>
    <a:srgbClr val="FFFFCC"/>
    <a:srgbClr val="FFFF66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09" autoAdjust="0"/>
    <p:restoredTop sz="94343" autoAdjust="0"/>
  </p:normalViewPr>
  <p:slideViewPr>
    <p:cSldViewPr snapToGrid="0" showGuides="1">
      <p:cViewPr varScale="1">
        <p:scale>
          <a:sx n="65" d="100"/>
          <a:sy n="65" d="100"/>
        </p:scale>
        <p:origin x="924" y="48"/>
      </p:cViewPr>
      <p:guideLst>
        <p:guide orient="horz" pos="2136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BB41BB-2D06-47D6-BA85-A08328D6343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C892672-FABB-493D-9BBB-37D1DBCE77FE}">
      <dgm:prSet phldrT="[Text]"/>
      <dgm:spPr/>
      <dgm:t>
        <a:bodyPr/>
        <a:lstStyle/>
        <a:p>
          <a:r>
            <a:rPr lang="en-US" dirty="0" smtClean="0">
              <a:latin typeface="Gill Sans MT" panose="020B0502020104020203" pitchFamily="34" charset="0"/>
            </a:rPr>
            <a:t>Training of SN, MLHPs ANM, BEE, &amp; Health Educators etc.</a:t>
          </a:r>
          <a:endParaRPr lang="en-US" dirty="0">
            <a:latin typeface="Gill Sans MT" panose="020B0502020104020203" pitchFamily="34" charset="0"/>
          </a:endParaRPr>
        </a:p>
      </dgm:t>
    </dgm:pt>
    <dgm:pt modelId="{46154229-EB7B-4389-8C40-5873421FE114}" type="parTrans" cxnId="{97282713-108A-4385-A713-55E2BEB1DDE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B89837EF-BB27-4CB1-ACED-D5E25A27F2FA}" type="sibTrans" cxnId="{97282713-108A-4385-A713-55E2BEB1DDE8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F92C7150-8AC9-40A7-B993-3D57D29C0B4C}">
      <dgm:prSet phldrT="[Text]"/>
      <dgm:spPr/>
      <dgm:t>
        <a:bodyPr/>
        <a:lstStyle/>
        <a:p>
          <a:r>
            <a:rPr lang="en-US" dirty="0" smtClean="0">
              <a:latin typeface="Gill Sans MT" panose="020B0502020104020203" pitchFamily="34" charset="0"/>
            </a:rPr>
            <a:t>Training of ASHA, AWWs</a:t>
          </a:r>
          <a:endParaRPr lang="en-US" dirty="0">
            <a:latin typeface="Gill Sans MT" panose="020B0502020104020203" pitchFamily="34" charset="0"/>
          </a:endParaRPr>
        </a:p>
      </dgm:t>
    </dgm:pt>
    <dgm:pt modelId="{F72B6150-83A6-448C-9F7C-42A61BD94F61}" type="parTrans" cxnId="{D6C6547B-7D65-43F3-9D6F-3F195831D8C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AC27DE44-DE03-4DA4-9337-385582914038}" type="sibTrans" cxnId="{D6C6547B-7D65-43F3-9D6F-3F195831D8CC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7CA8E4A0-AAA1-4E24-968A-6EFB53054455}">
      <dgm:prSet phldrT="[Text]"/>
      <dgm:spPr/>
      <dgm:t>
        <a:bodyPr/>
        <a:lstStyle/>
        <a:p>
          <a:r>
            <a:rPr lang="en-US" dirty="0" smtClean="0">
              <a:latin typeface="Gill Sans MT" panose="020B0502020104020203" pitchFamily="34" charset="0"/>
            </a:rPr>
            <a:t>Elderly week training (IEC, Screen for HTN &amp; Diabetes </a:t>
          </a:r>
          <a:endParaRPr lang="en-US" dirty="0">
            <a:latin typeface="Gill Sans MT" panose="020B0502020104020203" pitchFamily="34" charset="0"/>
          </a:endParaRPr>
        </a:p>
      </dgm:t>
    </dgm:pt>
    <dgm:pt modelId="{6A551E9E-5FE6-4055-944D-05892253A0C8}" type="parTrans" cxnId="{654B492F-CE31-47D4-91D4-47EC66660AF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46C7E72D-37A8-4669-BFAC-789164A8E6E7}" type="sibTrans" cxnId="{654B492F-CE31-47D4-91D4-47EC66660AF9}">
      <dgm:prSet/>
      <dgm:spPr/>
      <dgm:t>
        <a:bodyPr/>
        <a:lstStyle/>
        <a:p>
          <a:endParaRPr lang="en-US">
            <a:latin typeface="Gill Sans MT" panose="020B0502020104020203" pitchFamily="34" charset="0"/>
          </a:endParaRPr>
        </a:p>
      </dgm:t>
    </dgm:pt>
    <dgm:pt modelId="{E70B45AC-EE53-4637-9DAB-1784BDFC41A0}" type="pres">
      <dgm:prSet presAssocID="{0BBB41BB-2D06-47D6-BA85-A08328D6343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0C1DD00-6006-4E44-BE84-E285199685E7}" type="pres">
      <dgm:prSet presAssocID="{4C892672-FABB-493D-9BBB-37D1DBCE77FE}" presName="parentLin" presStyleCnt="0"/>
      <dgm:spPr/>
    </dgm:pt>
    <dgm:pt modelId="{C4CA3E64-E3B6-4D54-99E4-BD71F91D39D6}" type="pres">
      <dgm:prSet presAssocID="{4C892672-FABB-493D-9BBB-37D1DBCE77FE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179C52D6-CC68-4A57-B935-3A71200DF593}" type="pres">
      <dgm:prSet presAssocID="{4C892672-FABB-493D-9BBB-37D1DBCE77FE}" presName="parentText" presStyleLbl="node1" presStyleIdx="0" presStyleCnt="3" custScaleX="13251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A065A0-F13C-4086-91B3-B42F7EA248C5}" type="pres">
      <dgm:prSet presAssocID="{4C892672-FABB-493D-9BBB-37D1DBCE77FE}" presName="negativeSpace" presStyleCnt="0"/>
      <dgm:spPr/>
    </dgm:pt>
    <dgm:pt modelId="{7CBC058C-0954-4834-9316-A4E3F29BE541}" type="pres">
      <dgm:prSet presAssocID="{4C892672-FABB-493D-9BBB-37D1DBCE77FE}" presName="childText" presStyleLbl="conFgAcc1" presStyleIdx="0" presStyleCnt="3">
        <dgm:presLayoutVars>
          <dgm:bulletEnabled val="1"/>
        </dgm:presLayoutVars>
      </dgm:prSet>
      <dgm:spPr/>
    </dgm:pt>
    <dgm:pt modelId="{7FC1145B-6CC5-4597-B4C2-E1F190B1865A}" type="pres">
      <dgm:prSet presAssocID="{B89837EF-BB27-4CB1-ACED-D5E25A27F2FA}" presName="spaceBetweenRectangles" presStyleCnt="0"/>
      <dgm:spPr/>
    </dgm:pt>
    <dgm:pt modelId="{739C6B03-951F-4617-A153-D03A80E6E7AB}" type="pres">
      <dgm:prSet presAssocID="{F92C7150-8AC9-40A7-B993-3D57D29C0B4C}" presName="parentLin" presStyleCnt="0"/>
      <dgm:spPr/>
    </dgm:pt>
    <dgm:pt modelId="{AB6A77D3-D102-4265-BFDB-76564285FF16}" type="pres">
      <dgm:prSet presAssocID="{F92C7150-8AC9-40A7-B993-3D57D29C0B4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330E6E45-968C-46D8-840F-191ADE6716AA}" type="pres">
      <dgm:prSet presAssocID="{F92C7150-8AC9-40A7-B993-3D57D29C0B4C}" presName="parentText" presStyleLbl="node1" presStyleIdx="1" presStyleCnt="3" custScaleX="13437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809D2A-39A2-4DA4-B51A-92F21DBE9792}" type="pres">
      <dgm:prSet presAssocID="{F92C7150-8AC9-40A7-B993-3D57D29C0B4C}" presName="negativeSpace" presStyleCnt="0"/>
      <dgm:spPr/>
    </dgm:pt>
    <dgm:pt modelId="{FC747BFD-F0AE-4313-BC32-DE016E3255E4}" type="pres">
      <dgm:prSet presAssocID="{F92C7150-8AC9-40A7-B993-3D57D29C0B4C}" presName="childText" presStyleLbl="conFgAcc1" presStyleIdx="1" presStyleCnt="3">
        <dgm:presLayoutVars>
          <dgm:bulletEnabled val="1"/>
        </dgm:presLayoutVars>
      </dgm:prSet>
      <dgm:spPr/>
    </dgm:pt>
    <dgm:pt modelId="{6819E7CE-48DA-4BB0-B33C-9AD3F4BB62CF}" type="pres">
      <dgm:prSet presAssocID="{AC27DE44-DE03-4DA4-9337-385582914038}" presName="spaceBetweenRectangles" presStyleCnt="0"/>
      <dgm:spPr/>
    </dgm:pt>
    <dgm:pt modelId="{0220053E-DD64-42C3-8949-3C4D7856D051}" type="pres">
      <dgm:prSet presAssocID="{7CA8E4A0-AAA1-4E24-968A-6EFB53054455}" presName="parentLin" presStyleCnt="0"/>
      <dgm:spPr/>
    </dgm:pt>
    <dgm:pt modelId="{0DD83FB7-4FC4-4E25-BF2E-DD071C0090D3}" type="pres">
      <dgm:prSet presAssocID="{7CA8E4A0-AAA1-4E24-968A-6EFB53054455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29710FDD-0FDF-4B53-BC98-6C1BB7819131}" type="pres">
      <dgm:prSet presAssocID="{7CA8E4A0-AAA1-4E24-968A-6EFB53054455}" presName="parentText" presStyleLbl="node1" presStyleIdx="2" presStyleCnt="3" custScaleX="13426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81AA44-B1A7-462A-AC2C-D319AB172A9C}" type="pres">
      <dgm:prSet presAssocID="{7CA8E4A0-AAA1-4E24-968A-6EFB53054455}" presName="negativeSpace" presStyleCnt="0"/>
      <dgm:spPr/>
    </dgm:pt>
    <dgm:pt modelId="{C6CFAE06-E662-4513-9990-2195674F2A30}" type="pres">
      <dgm:prSet presAssocID="{7CA8E4A0-AAA1-4E24-968A-6EFB5305445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FF8936D-618A-4D64-AA41-F37E8BE5C100}" type="presOf" srcId="{4C892672-FABB-493D-9BBB-37D1DBCE77FE}" destId="{C4CA3E64-E3B6-4D54-99E4-BD71F91D39D6}" srcOrd="0" destOrd="0" presId="urn:microsoft.com/office/officeart/2005/8/layout/list1"/>
    <dgm:cxn modelId="{46EBF775-F619-440F-8E49-D5E1ADDB592F}" type="presOf" srcId="{4C892672-FABB-493D-9BBB-37D1DBCE77FE}" destId="{179C52D6-CC68-4A57-B935-3A71200DF593}" srcOrd="1" destOrd="0" presId="urn:microsoft.com/office/officeart/2005/8/layout/list1"/>
    <dgm:cxn modelId="{97282713-108A-4385-A713-55E2BEB1DDE8}" srcId="{0BBB41BB-2D06-47D6-BA85-A08328D63439}" destId="{4C892672-FABB-493D-9BBB-37D1DBCE77FE}" srcOrd="0" destOrd="0" parTransId="{46154229-EB7B-4389-8C40-5873421FE114}" sibTransId="{B89837EF-BB27-4CB1-ACED-D5E25A27F2FA}"/>
    <dgm:cxn modelId="{15C4F085-881E-4C34-81B4-B843A4CFF02C}" type="presOf" srcId="{F92C7150-8AC9-40A7-B993-3D57D29C0B4C}" destId="{330E6E45-968C-46D8-840F-191ADE6716AA}" srcOrd="1" destOrd="0" presId="urn:microsoft.com/office/officeart/2005/8/layout/list1"/>
    <dgm:cxn modelId="{F8B94238-78C1-40FB-9CBC-ED3ABF3EBDC5}" type="presOf" srcId="{F92C7150-8AC9-40A7-B993-3D57D29C0B4C}" destId="{AB6A77D3-D102-4265-BFDB-76564285FF16}" srcOrd="0" destOrd="0" presId="urn:microsoft.com/office/officeart/2005/8/layout/list1"/>
    <dgm:cxn modelId="{D6C6547B-7D65-43F3-9D6F-3F195831D8CC}" srcId="{0BBB41BB-2D06-47D6-BA85-A08328D63439}" destId="{F92C7150-8AC9-40A7-B993-3D57D29C0B4C}" srcOrd="1" destOrd="0" parTransId="{F72B6150-83A6-448C-9F7C-42A61BD94F61}" sibTransId="{AC27DE44-DE03-4DA4-9337-385582914038}"/>
    <dgm:cxn modelId="{846B09F2-D4F7-419F-BD56-D21CF379C403}" type="presOf" srcId="{7CA8E4A0-AAA1-4E24-968A-6EFB53054455}" destId="{29710FDD-0FDF-4B53-BC98-6C1BB7819131}" srcOrd="1" destOrd="0" presId="urn:microsoft.com/office/officeart/2005/8/layout/list1"/>
    <dgm:cxn modelId="{F278ABC6-84BC-42C0-B92D-C7298EBB8416}" type="presOf" srcId="{0BBB41BB-2D06-47D6-BA85-A08328D63439}" destId="{E70B45AC-EE53-4637-9DAB-1784BDFC41A0}" srcOrd="0" destOrd="0" presId="urn:microsoft.com/office/officeart/2005/8/layout/list1"/>
    <dgm:cxn modelId="{9A4B0016-353B-439F-BAFB-8E56CF1B89D0}" type="presOf" srcId="{7CA8E4A0-AAA1-4E24-968A-6EFB53054455}" destId="{0DD83FB7-4FC4-4E25-BF2E-DD071C0090D3}" srcOrd="0" destOrd="0" presId="urn:microsoft.com/office/officeart/2005/8/layout/list1"/>
    <dgm:cxn modelId="{654B492F-CE31-47D4-91D4-47EC66660AF9}" srcId="{0BBB41BB-2D06-47D6-BA85-A08328D63439}" destId="{7CA8E4A0-AAA1-4E24-968A-6EFB53054455}" srcOrd="2" destOrd="0" parTransId="{6A551E9E-5FE6-4055-944D-05892253A0C8}" sibTransId="{46C7E72D-37A8-4669-BFAC-789164A8E6E7}"/>
    <dgm:cxn modelId="{8A032D17-377C-44AD-B141-E1A4CAD4B0F5}" type="presParOf" srcId="{E70B45AC-EE53-4637-9DAB-1784BDFC41A0}" destId="{20C1DD00-6006-4E44-BE84-E285199685E7}" srcOrd="0" destOrd="0" presId="urn:microsoft.com/office/officeart/2005/8/layout/list1"/>
    <dgm:cxn modelId="{60A46CD9-D796-4A4E-9860-730050642C74}" type="presParOf" srcId="{20C1DD00-6006-4E44-BE84-E285199685E7}" destId="{C4CA3E64-E3B6-4D54-99E4-BD71F91D39D6}" srcOrd="0" destOrd="0" presId="urn:microsoft.com/office/officeart/2005/8/layout/list1"/>
    <dgm:cxn modelId="{6B7DF386-7B23-48C9-951B-7BBD0B822778}" type="presParOf" srcId="{20C1DD00-6006-4E44-BE84-E285199685E7}" destId="{179C52D6-CC68-4A57-B935-3A71200DF593}" srcOrd="1" destOrd="0" presId="urn:microsoft.com/office/officeart/2005/8/layout/list1"/>
    <dgm:cxn modelId="{0A89D5B0-D240-4E92-AAD1-D1B13F174561}" type="presParOf" srcId="{E70B45AC-EE53-4637-9DAB-1784BDFC41A0}" destId="{78A065A0-F13C-4086-91B3-B42F7EA248C5}" srcOrd="1" destOrd="0" presId="urn:microsoft.com/office/officeart/2005/8/layout/list1"/>
    <dgm:cxn modelId="{DE03A1DE-E3E5-43C7-A3BF-4D3C025DC6F4}" type="presParOf" srcId="{E70B45AC-EE53-4637-9DAB-1784BDFC41A0}" destId="{7CBC058C-0954-4834-9316-A4E3F29BE541}" srcOrd="2" destOrd="0" presId="urn:microsoft.com/office/officeart/2005/8/layout/list1"/>
    <dgm:cxn modelId="{1D400D9F-EC7B-4496-90B7-455C46F2403E}" type="presParOf" srcId="{E70B45AC-EE53-4637-9DAB-1784BDFC41A0}" destId="{7FC1145B-6CC5-4597-B4C2-E1F190B1865A}" srcOrd="3" destOrd="0" presId="urn:microsoft.com/office/officeart/2005/8/layout/list1"/>
    <dgm:cxn modelId="{9CFD9D8A-634E-41D0-80F2-56A119196D8E}" type="presParOf" srcId="{E70B45AC-EE53-4637-9DAB-1784BDFC41A0}" destId="{739C6B03-951F-4617-A153-D03A80E6E7AB}" srcOrd="4" destOrd="0" presId="urn:microsoft.com/office/officeart/2005/8/layout/list1"/>
    <dgm:cxn modelId="{7A171B6A-AD2E-4838-B23D-F652FB268AFF}" type="presParOf" srcId="{739C6B03-951F-4617-A153-D03A80E6E7AB}" destId="{AB6A77D3-D102-4265-BFDB-76564285FF16}" srcOrd="0" destOrd="0" presId="urn:microsoft.com/office/officeart/2005/8/layout/list1"/>
    <dgm:cxn modelId="{FC307DAE-991D-4C5C-B409-83D92D84E73A}" type="presParOf" srcId="{739C6B03-951F-4617-A153-D03A80E6E7AB}" destId="{330E6E45-968C-46D8-840F-191ADE6716AA}" srcOrd="1" destOrd="0" presId="urn:microsoft.com/office/officeart/2005/8/layout/list1"/>
    <dgm:cxn modelId="{BE4602F2-32CD-45FA-83C6-1871AFF6EC0A}" type="presParOf" srcId="{E70B45AC-EE53-4637-9DAB-1784BDFC41A0}" destId="{84809D2A-39A2-4DA4-B51A-92F21DBE9792}" srcOrd="5" destOrd="0" presId="urn:microsoft.com/office/officeart/2005/8/layout/list1"/>
    <dgm:cxn modelId="{4ABC3D10-5960-43A5-8BF6-CEACCA975F5E}" type="presParOf" srcId="{E70B45AC-EE53-4637-9DAB-1784BDFC41A0}" destId="{FC747BFD-F0AE-4313-BC32-DE016E3255E4}" srcOrd="6" destOrd="0" presId="urn:microsoft.com/office/officeart/2005/8/layout/list1"/>
    <dgm:cxn modelId="{0F84C59C-1AD2-43E5-9F1B-13256D49C120}" type="presParOf" srcId="{E70B45AC-EE53-4637-9DAB-1784BDFC41A0}" destId="{6819E7CE-48DA-4BB0-B33C-9AD3F4BB62CF}" srcOrd="7" destOrd="0" presId="urn:microsoft.com/office/officeart/2005/8/layout/list1"/>
    <dgm:cxn modelId="{D3B8B614-10A3-4AD6-905C-FB0F6B612B0F}" type="presParOf" srcId="{E70B45AC-EE53-4637-9DAB-1784BDFC41A0}" destId="{0220053E-DD64-42C3-8949-3C4D7856D051}" srcOrd="8" destOrd="0" presId="urn:microsoft.com/office/officeart/2005/8/layout/list1"/>
    <dgm:cxn modelId="{53238E25-2A7B-4376-9128-764DA12FEE1E}" type="presParOf" srcId="{0220053E-DD64-42C3-8949-3C4D7856D051}" destId="{0DD83FB7-4FC4-4E25-BF2E-DD071C0090D3}" srcOrd="0" destOrd="0" presId="urn:microsoft.com/office/officeart/2005/8/layout/list1"/>
    <dgm:cxn modelId="{BF882514-26C0-4036-9182-CC38D797348F}" type="presParOf" srcId="{0220053E-DD64-42C3-8949-3C4D7856D051}" destId="{29710FDD-0FDF-4B53-BC98-6C1BB7819131}" srcOrd="1" destOrd="0" presId="urn:microsoft.com/office/officeart/2005/8/layout/list1"/>
    <dgm:cxn modelId="{9CB0B896-4719-4061-92CD-A9B079C99553}" type="presParOf" srcId="{E70B45AC-EE53-4637-9DAB-1784BDFC41A0}" destId="{EA81AA44-B1A7-462A-AC2C-D319AB172A9C}" srcOrd="9" destOrd="0" presId="urn:microsoft.com/office/officeart/2005/8/layout/list1"/>
    <dgm:cxn modelId="{B05FE0AE-FC4A-4618-925F-36136C5679C1}" type="presParOf" srcId="{E70B45AC-EE53-4637-9DAB-1784BDFC41A0}" destId="{C6CFAE06-E662-4513-9990-2195674F2A3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BC058C-0954-4834-9316-A4E3F29BE541}">
      <dsp:nvSpPr>
        <dsp:cNvPr id="0" name=""/>
        <dsp:cNvSpPr/>
      </dsp:nvSpPr>
      <dsp:spPr>
        <a:xfrm>
          <a:off x="0" y="506528"/>
          <a:ext cx="105156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9C52D6-CC68-4A57-B935-3A71200DF593}">
      <dsp:nvSpPr>
        <dsp:cNvPr id="0" name=""/>
        <dsp:cNvSpPr/>
      </dsp:nvSpPr>
      <dsp:spPr>
        <a:xfrm>
          <a:off x="525780" y="19448"/>
          <a:ext cx="9754396" cy="974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>
              <a:latin typeface="Gill Sans MT" panose="020B0502020104020203" pitchFamily="34" charset="0"/>
            </a:rPr>
            <a:t>Training of SN, MLHPs ANM, BEE, &amp; Health Educators etc.</a:t>
          </a:r>
          <a:endParaRPr lang="en-US" sz="3300" kern="1200" dirty="0">
            <a:latin typeface="Gill Sans MT" panose="020B0502020104020203" pitchFamily="34" charset="0"/>
          </a:endParaRPr>
        </a:p>
      </dsp:txBody>
      <dsp:txXfrm>
        <a:off x="573335" y="67003"/>
        <a:ext cx="9659286" cy="879050"/>
      </dsp:txXfrm>
    </dsp:sp>
    <dsp:sp modelId="{FC747BFD-F0AE-4313-BC32-DE016E3255E4}">
      <dsp:nvSpPr>
        <dsp:cNvPr id="0" name=""/>
        <dsp:cNvSpPr/>
      </dsp:nvSpPr>
      <dsp:spPr>
        <a:xfrm>
          <a:off x="0" y="2003409"/>
          <a:ext cx="105156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0E6E45-968C-46D8-840F-191ADE6716AA}">
      <dsp:nvSpPr>
        <dsp:cNvPr id="0" name=""/>
        <dsp:cNvSpPr/>
      </dsp:nvSpPr>
      <dsp:spPr>
        <a:xfrm>
          <a:off x="525780" y="1516329"/>
          <a:ext cx="9890941" cy="974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>
              <a:latin typeface="Gill Sans MT" panose="020B0502020104020203" pitchFamily="34" charset="0"/>
            </a:rPr>
            <a:t>Training of ASHA, AWWs</a:t>
          </a:r>
          <a:endParaRPr lang="en-US" sz="3300" kern="1200" dirty="0">
            <a:latin typeface="Gill Sans MT" panose="020B0502020104020203" pitchFamily="34" charset="0"/>
          </a:endParaRPr>
        </a:p>
      </dsp:txBody>
      <dsp:txXfrm>
        <a:off x="573335" y="1563884"/>
        <a:ext cx="9795831" cy="879050"/>
      </dsp:txXfrm>
    </dsp:sp>
    <dsp:sp modelId="{C6CFAE06-E662-4513-9990-2195674F2A30}">
      <dsp:nvSpPr>
        <dsp:cNvPr id="0" name=""/>
        <dsp:cNvSpPr/>
      </dsp:nvSpPr>
      <dsp:spPr>
        <a:xfrm>
          <a:off x="0" y="3500289"/>
          <a:ext cx="10515600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710FDD-0FDF-4B53-BC98-6C1BB7819131}">
      <dsp:nvSpPr>
        <dsp:cNvPr id="0" name=""/>
        <dsp:cNvSpPr/>
      </dsp:nvSpPr>
      <dsp:spPr>
        <a:xfrm>
          <a:off x="525780" y="3013209"/>
          <a:ext cx="9882992" cy="974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>
              <a:latin typeface="Gill Sans MT" panose="020B0502020104020203" pitchFamily="34" charset="0"/>
            </a:rPr>
            <a:t>Elderly week training (IEC, Screen for HTN &amp; Diabetes </a:t>
          </a:r>
          <a:endParaRPr lang="en-US" sz="3300" kern="1200" dirty="0">
            <a:latin typeface="Gill Sans MT" panose="020B0502020104020203" pitchFamily="34" charset="0"/>
          </a:endParaRPr>
        </a:p>
      </dsp:txBody>
      <dsp:txXfrm>
        <a:off x="573335" y="3060764"/>
        <a:ext cx="9787882" cy="879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FAC2F-42AF-4AEB-9DBE-48FF372DF2F0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9BBB68-8A9A-43DA-B0F6-1D952B47A07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665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7369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53365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43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41294"/>
            <a:ext cx="10515600" cy="74780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922928"/>
            <a:ext cx="10515600" cy="4066865"/>
          </a:xfrm>
        </p:spPr>
        <p:txBody>
          <a:bodyPr vert="eaVert"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728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33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1" y="1"/>
            <a:ext cx="8790948" cy="6858121"/>
          </a:xfrm>
          <a:custGeom>
            <a:avLst/>
            <a:gdLst/>
            <a:ahLst/>
            <a:cxnLst/>
            <a:rect l="l" t="t" r="r" b="b"/>
            <a:pathLst>
              <a:path w="126823" h="98939" extrusionOk="0">
                <a:moveTo>
                  <a:pt x="8625" y="1"/>
                </a:moveTo>
                <a:lnTo>
                  <a:pt x="8114" y="891"/>
                </a:lnTo>
                <a:lnTo>
                  <a:pt x="7133" y="2705"/>
                </a:lnTo>
                <a:lnTo>
                  <a:pt x="6209" y="4543"/>
                </a:lnTo>
                <a:lnTo>
                  <a:pt x="5352" y="6407"/>
                </a:lnTo>
                <a:lnTo>
                  <a:pt x="4544" y="8287"/>
                </a:lnTo>
                <a:lnTo>
                  <a:pt x="3810" y="10191"/>
                </a:lnTo>
                <a:lnTo>
                  <a:pt x="3134" y="12120"/>
                </a:lnTo>
                <a:lnTo>
                  <a:pt x="2515" y="14066"/>
                </a:lnTo>
                <a:lnTo>
                  <a:pt x="1971" y="16037"/>
                </a:lnTo>
                <a:lnTo>
                  <a:pt x="1485" y="18015"/>
                </a:lnTo>
                <a:lnTo>
                  <a:pt x="1064" y="20019"/>
                </a:lnTo>
                <a:lnTo>
                  <a:pt x="718" y="22047"/>
                </a:lnTo>
                <a:lnTo>
                  <a:pt x="438" y="24084"/>
                </a:lnTo>
                <a:lnTo>
                  <a:pt x="223" y="26137"/>
                </a:lnTo>
                <a:lnTo>
                  <a:pt x="75" y="28206"/>
                </a:lnTo>
                <a:lnTo>
                  <a:pt x="9" y="30292"/>
                </a:lnTo>
                <a:lnTo>
                  <a:pt x="1" y="31339"/>
                </a:lnTo>
                <a:lnTo>
                  <a:pt x="9" y="32716"/>
                </a:lnTo>
                <a:lnTo>
                  <a:pt x="133" y="35453"/>
                </a:lnTo>
                <a:lnTo>
                  <a:pt x="380" y="38158"/>
                </a:lnTo>
                <a:lnTo>
                  <a:pt x="751" y="40837"/>
                </a:lnTo>
                <a:lnTo>
                  <a:pt x="1229" y="43492"/>
                </a:lnTo>
                <a:lnTo>
                  <a:pt x="1831" y="46114"/>
                </a:lnTo>
                <a:lnTo>
                  <a:pt x="2548" y="48703"/>
                </a:lnTo>
                <a:lnTo>
                  <a:pt x="3373" y="51259"/>
                </a:lnTo>
                <a:lnTo>
                  <a:pt x="4305" y="53781"/>
                </a:lnTo>
                <a:lnTo>
                  <a:pt x="5343" y="56263"/>
                </a:lnTo>
                <a:lnTo>
                  <a:pt x="6489" y="58704"/>
                </a:lnTo>
                <a:lnTo>
                  <a:pt x="7734" y="61111"/>
                </a:lnTo>
                <a:lnTo>
                  <a:pt x="9087" y="63469"/>
                </a:lnTo>
                <a:lnTo>
                  <a:pt x="10538" y="65786"/>
                </a:lnTo>
                <a:lnTo>
                  <a:pt x="12079" y="68053"/>
                </a:lnTo>
                <a:lnTo>
                  <a:pt x="13720" y="70271"/>
                </a:lnTo>
                <a:lnTo>
                  <a:pt x="14578" y="71368"/>
                </a:lnTo>
                <a:lnTo>
                  <a:pt x="10439" y="81674"/>
                </a:lnTo>
                <a:lnTo>
                  <a:pt x="21297" y="78763"/>
                </a:lnTo>
                <a:lnTo>
                  <a:pt x="22122" y="79555"/>
                </a:lnTo>
                <a:lnTo>
                  <a:pt x="23804" y="81105"/>
                </a:lnTo>
                <a:lnTo>
                  <a:pt x="25543" y="82614"/>
                </a:lnTo>
                <a:lnTo>
                  <a:pt x="27332" y="84089"/>
                </a:lnTo>
                <a:lnTo>
                  <a:pt x="29163" y="85524"/>
                </a:lnTo>
                <a:lnTo>
                  <a:pt x="31051" y="86917"/>
                </a:lnTo>
                <a:lnTo>
                  <a:pt x="32988" y="88269"/>
                </a:lnTo>
                <a:lnTo>
                  <a:pt x="34967" y="89580"/>
                </a:lnTo>
                <a:lnTo>
                  <a:pt x="36987" y="90850"/>
                </a:lnTo>
                <a:lnTo>
                  <a:pt x="39056" y="92079"/>
                </a:lnTo>
                <a:lnTo>
                  <a:pt x="41175" y="93266"/>
                </a:lnTo>
                <a:lnTo>
                  <a:pt x="43327" y="94395"/>
                </a:lnTo>
                <a:lnTo>
                  <a:pt x="45520" y="95492"/>
                </a:lnTo>
                <a:lnTo>
                  <a:pt x="47755" y="96539"/>
                </a:lnTo>
                <a:lnTo>
                  <a:pt x="50030" y="97537"/>
                </a:lnTo>
                <a:lnTo>
                  <a:pt x="52339" y="98485"/>
                </a:lnTo>
                <a:lnTo>
                  <a:pt x="53510" y="98938"/>
                </a:lnTo>
                <a:lnTo>
                  <a:pt x="126822" y="98938"/>
                </a:lnTo>
                <a:lnTo>
                  <a:pt x="126822" y="1"/>
                </a:lnTo>
                <a:close/>
              </a:path>
            </a:pathLst>
          </a:custGeom>
          <a:solidFill>
            <a:srgbClr val="9AB6E6"/>
          </a:solidFill>
          <a:ln w="152400" cap="flat" cmpd="sng">
            <a:solidFill>
              <a:srgbClr val="9AB6E6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1" name="Google Shape;11;p2"/>
          <p:cNvSpPr/>
          <p:nvPr/>
        </p:nvSpPr>
        <p:spPr>
          <a:xfrm flipH="1">
            <a:off x="1" y="1"/>
            <a:ext cx="8790948" cy="6858121"/>
          </a:xfrm>
          <a:custGeom>
            <a:avLst/>
            <a:gdLst/>
            <a:ahLst/>
            <a:cxnLst/>
            <a:rect l="l" t="t" r="r" b="b"/>
            <a:pathLst>
              <a:path w="126823" h="98939" extrusionOk="0">
                <a:moveTo>
                  <a:pt x="8625" y="1"/>
                </a:moveTo>
                <a:lnTo>
                  <a:pt x="8114" y="891"/>
                </a:lnTo>
                <a:lnTo>
                  <a:pt x="7133" y="2705"/>
                </a:lnTo>
                <a:lnTo>
                  <a:pt x="6209" y="4543"/>
                </a:lnTo>
                <a:lnTo>
                  <a:pt x="5352" y="6407"/>
                </a:lnTo>
                <a:lnTo>
                  <a:pt x="4544" y="8287"/>
                </a:lnTo>
                <a:lnTo>
                  <a:pt x="3810" y="10191"/>
                </a:lnTo>
                <a:lnTo>
                  <a:pt x="3134" y="12120"/>
                </a:lnTo>
                <a:lnTo>
                  <a:pt x="2515" y="14066"/>
                </a:lnTo>
                <a:lnTo>
                  <a:pt x="1971" y="16037"/>
                </a:lnTo>
                <a:lnTo>
                  <a:pt x="1485" y="18015"/>
                </a:lnTo>
                <a:lnTo>
                  <a:pt x="1064" y="20019"/>
                </a:lnTo>
                <a:lnTo>
                  <a:pt x="718" y="22047"/>
                </a:lnTo>
                <a:lnTo>
                  <a:pt x="438" y="24084"/>
                </a:lnTo>
                <a:lnTo>
                  <a:pt x="223" y="26137"/>
                </a:lnTo>
                <a:lnTo>
                  <a:pt x="75" y="28206"/>
                </a:lnTo>
                <a:lnTo>
                  <a:pt x="9" y="30292"/>
                </a:lnTo>
                <a:lnTo>
                  <a:pt x="1" y="31339"/>
                </a:lnTo>
                <a:lnTo>
                  <a:pt x="9" y="32716"/>
                </a:lnTo>
                <a:lnTo>
                  <a:pt x="133" y="35453"/>
                </a:lnTo>
                <a:lnTo>
                  <a:pt x="380" y="38158"/>
                </a:lnTo>
                <a:lnTo>
                  <a:pt x="751" y="40837"/>
                </a:lnTo>
                <a:lnTo>
                  <a:pt x="1229" y="43492"/>
                </a:lnTo>
                <a:lnTo>
                  <a:pt x="1831" y="46114"/>
                </a:lnTo>
                <a:lnTo>
                  <a:pt x="2548" y="48703"/>
                </a:lnTo>
                <a:lnTo>
                  <a:pt x="3373" y="51259"/>
                </a:lnTo>
                <a:lnTo>
                  <a:pt x="4305" y="53781"/>
                </a:lnTo>
                <a:lnTo>
                  <a:pt x="5343" y="56263"/>
                </a:lnTo>
                <a:lnTo>
                  <a:pt x="6489" y="58704"/>
                </a:lnTo>
                <a:lnTo>
                  <a:pt x="7734" y="61111"/>
                </a:lnTo>
                <a:lnTo>
                  <a:pt x="9087" y="63469"/>
                </a:lnTo>
                <a:lnTo>
                  <a:pt x="10538" y="65786"/>
                </a:lnTo>
                <a:lnTo>
                  <a:pt x="12079" y="68053"/>
                </a:lnTo>
                <a:lnTo>
                  <a:pt x="13720" y="70271"/>
                </a:lnTo>
                <a:lnTo>
                  <a:pt x="14578" y="71368"/>
                </a:lnTo>
                <a:lnTo>
                  <a:pt x="10439" y="81674"/>
                </a:lnTo>
                <a:lnTo>
                  <a:pt x="21297" y="78763"/>
                </a:lnTo>
                <a:lnTo>
                  <a:pt x="22122" y="79555"/>
                </a:lnTo>
                <a:lnTo>
                  <a:pt x="23804" y="81105"/>
                </a:lnTo>
                <a:lnTo>
                  <a:pt x="25543" y="82614"/>
                </a:lnTo>
                <a:lnTo>
                  <a:pt x="27332" y="84089"/>
                </a:lnTo>
                <a:lnTo>
                  <a:pt x="29163" y="85524"/>
                </a:lnTo>
                <a:lnTo>
                  <a:pt x="31051" y="86917"/>
                </a:lnTo>
                <a:lnTo>
                  <a:pt x="32988" y="88269"/>
                </a:lnTo>
                <a:lnTo>
                  <a:pt x="34967" y="89580"/>
                </a:lnTo>
                <a:lnTo>
                  <a:pt x="36987" y="90850"/>
                </a:lnTo>
                <a:lnTo>
                  <a:pt x="39056" y="92079"/>
                </a:lnTo>
                <a:lnTo>
                  <a:pt x="41175" y="93266"/>
                </a:lnTo>
                <a:lnTo>
                  <a:pt x="43327" y="94395"/>
                </a:lnTo>
                <a:lnTo>
                  <a:pt x="45520" y="95492"/>
                </a:lnTo>
                <a:lnTo>
                  <a:pt x="47755" y="96539"/>
                </a:lnTo>
                <a:lnTo>
                  <a:pt x="50030" y="97537"/>
                </a:lnTo>
                <a:lnTo>
                  <a:pt x="52339" y="98485"/>
                </a:lnTo>
                <a:lnTo>
                  <a:pt x="53510" y="98938"/>
                </a:lnTo>
                <a:lnTo>
                  <a:pt x="126822" y="98938"/>
                </a:lnTo>
                <a:lnTo>
                  <a:pt x="12682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812800" y="2655800"/>
            <a:ext cx="7127600" cy="15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0813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big postit">
  <p:cSld name="Blank big posti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3"/>
          <p:cNvSpPr txBox="1">
            <a:spLocks noGrp="1"/>
          </p:cNvSpPr>
          <p:nvPr>
            <p:ph type="sldNum" idx="12"/>
          </p:nvPr>
        </p:nvSpPr>
        <p:spPr>
          <a:xfrm>
            <a:off x="11621367" y="6235167"/>
            <a:ext cx="570800" cy="62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28769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377" y="141107"/>
            <a:ext cx="1235641" cy="67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615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66033"/>
            <a:ext cx="10515600" cy="899407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8161"/>
            <a:ext cx="10515600" cy="4351338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70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35" y="144836"/>
            <a:ext cx="1427841" cy="7822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51" y="344595"/>
            <a:ext cx="1959864" cy="5825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840" y="245838"/>
            <a:ext cx="1081137" cy="70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926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565" y="916827"/>
            <a:ext cx="10515600" cy="77227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520" y="360880"/>
            <a:ext cx="10515600" cy="110485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616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342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570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33636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605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69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0565" y="650487"/>
            <a:ext cx="10515600" cy="10386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05688"/>
            <a:ext cx="10515600" cy="418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3887" y="627571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3D868-3A67-4FA7-810A-B403FE135157}" type="datetimeFigureOut">
              <a:rPr lang="en-US" smtClean="0"/>
              <a:t>6/11/2020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2716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4913" y="626749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6D46B-32C1-454C-9DF8-AF26DB1E51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5041900" cy="91440"/>
          </a:xfrm>
          <a:prstGeom prst="rect">
            <a:avLst/>
          </a:prstGeom>
          <a:solidFill>
            <a:srgbClr val="002A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468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5150210" y="0"/>
            <a:ext cx="457200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9823863" y="1715"/>
            <a:ext cx="2377440" cy="91440"/>
          </a:xfrm>
          <a:prstGeom prst="rect">
            <a:avLst/>
          </a:prstGeom>
          <a:solidFill>
            <a:srgbClr val="C211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6660107"/>
            <a:ext cx="12216731" cy="1978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b="1" i="1" dirty="0" smtClean="0">
                <a:latin typeface="Gill Sans MT" panose="020B0502020104020203" pitchFamily="34" charset="0"/>
              </a:rPr>
              <a:t>Transforming Comprehensive Healthcare in India    </a:t>
            </a:r>
            <a:endParaRPr lang="en-US" sz="1400" b="1" i="1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13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/>
          </a:solidFill>
          <a:latin typeface="Gill Sans MT" panose="020B05020201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2113A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Wingdings" panose="05000000000000000000" pitchFamily="2" charset="2"/>
        <a:buChar char="ü"/>
        <a:defRPr sz="20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451123"/>
            <a:ext cx="12192001" cy="3206617"/>
          </a:xfrm>
          <a:prstGeom prst="rect">
            <a:avLst/>
          </a:prstGeom>
        </p:spPr>
      </p:pic>
      <p:sp>
        <p:nvSpPr>
          <p:cNvPr id="3" name="Title 3"/>
          <p:cNvSpPr txBox="1">
            <a:spLocks/>
          </p:cNvSpPr>
          <p:nvPr/>
        </p:nvSpPr>
        <p:spPr>
          <a:xfrm>
            <a:off x="540774" y="2079523"/>
            <a:ext cx="11651226" cy="10471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accent1"/>
                </a:solidFill>
                <a:latin typeface="Gill Sans MT" panose="020B0502020104020203" pitchFamily="34" charset="0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COVID-19 training plan for elderly &amp; persons with  comorbidities  </a:t>
            </a: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               Meghalaya</a:t>
            </a:r>
            <a:b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1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584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Required support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8161"/>
            <a:ext cx="10515600" cy="269534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Major focus will be given on training hence no other outreach activities will be conducted (except attending to Emergencies( e. g Delivery , accidents etc.)</a:t>
            </a:r>
          </a:p>
          <a:p>
            <a:r>
              <a:rPr lang="en-US" dirty="0" smtClean="0"/>
              <a:t>IEC material ( Posters/banners, Checklist, Diary)</a:t>
            </a:r>
          </a:p>
          <a:p>
            <a:r>
              <a:rPr lang="en-US" dirty="0" smtClean="0"/>
              <a:t>Readily available reporting format  </a:t>
            </a:r>
          </a:p>
          <a:p>
            <a:r>
              <a:rPr lang="en-US" dirty="0" smtClean="0"/>
              <a:t>MOIC will ensure the required infrastructure at the facility level.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1717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Output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88161"/>
            <a:ext cx="10515600" cy="2887078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Refresher training for FLWs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Targeted intervention will be achieved in a short span of time. (Maximum coverage).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Awareness will be given to the elderly/person with co-morbidities, who are the vulnerable population for COVID 19.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Services will be provided to the doorstep of the people.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831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965" y="1835719"/>
            <a:ext cx="10515600" cy="1104850"/>
          </a:xfrm>
        </p:spPr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902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2009"/>
            <a:ext cx="10515600" cy="62603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Training plan 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5913203"/>
              </p:ext>
            </p:extLst>
          </p:nvPr>
        </p:nvGraphicFramePr>
        <p:xfrm>
          <a:off x="674688" y="1377950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1534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99407"/>
          </a:xfrm>
        </p:spPr>
        <p:txBody>
          <a:bodyPr/>
          <a:lstStyle/>
          <a:p>
            <a:r>
              <a:rPr lang="en-US" dirty="0" smtClean="0"/>
              <a:t>Rational of Zoom training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1859"/>
            <a:ext cx="10515600" cy="4351338"/>
          </a:xfrm>
        </p:spPr>
        <p:txBody>
          <a:bodyPr/>
          <a:lstStyle/>
          <a:p>
            <a:r>
              <a:rPr lang="en-US" dirty="0" smtClean="0"/>
              <a:t>Time saving.</a:t>
            </a:r>
          </a:p>
          <a:p>
            <a:r>
              <a:rPr lang="en-US" dirty="0" smtClean="0"/>
              <a:t>Maximum Coverage </a:t>
            </a:r>
          </a:p>
          <a:p>
            <a:r>
              <a:rPr lang="en-US" dirty="0" smtClean="0"/>
              <a:t>Uniform understanding can be made (State to Front line workers)</a:t>
            </a:r>
          </a:p>
          <a:p>
            <a:r>
              <a:rPr lang="en-US" dirty="0" smtClean="0"/>
              <a:t>Less stakeholders (trainers) are involved hence Quality can be maintained</a:t>
            </a:r>
          </a:p>
          <a:p>
            <a:r>
              <a:rPr lang="en-US" dirty="0" smtClean="0"/>
              <a:t>Past experience was excellent (we could train more than 2500 Front line workers in 6 batches &amp; 3 days during the month of March 2020).</a:t>
            </a:r>
          </a:p>
          <a:p>
            <a:r>
              <a:rPr lang="en-US" dirty="0" smtClean="0"/>
              <a:t>Infrastructure is already available ( Desktop &amp; Internet facilities) </a:t>
            </a:r>
          </a:p>
          <a:p>
            <a:pPr marL="0" indent="0">
              <a:buNone/>
            </a:pPr>
            <a:r>
              <a:rPr lang="en-US" sz="2000" dirty="0" smtClean="0"/>
              <a:t>( Only Few facilities from Garo region could not get the network because of poor band width)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62234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429" y="530058"/>
            <a:ext cx="10515600" cy="8994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Training plan – Ri Bhoi, SWKH, EJH , WKH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4384494"/>
              </p:ext>
            </p:extLst>
          </p:nvPr>
        </p:nvGraphicFramePr>
        <p:xfrm>
          <a:off x="454742" y="1429465"/>
          <a:ext cx="11284974" cy="47796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387">
                  <a:extLst>
                    <a:ext uri="{9D8B030D-6E8A-4147-A177-3AD203B41FA5}">
                      <a16:colId xmlns:a16="http://schemas.microsoft.com/office/drawing/2014/main" val="790749940"/>
                    </a:ext>
                  </a:extLst>
                </a:gridCol>
                <a:gridCol w="2607504">
                  <a:extLst>
                    <a:ext uri="{9D8B030D-6E8A-4147-A177-3AD203B41FA5}">
                      <a16:colId xmlns:a16="http://schemas.microsoft.com/office/drawing/2014/main" val="2035076466"/>
                    </a:ext>
                  </a:extLst>
                </a:gridCol>
                <a:gridCol w="4162006">
                  <a:extLst>
                    <a:ext uri="{9D8B030D-6E8A-4147-A177-3AD203B41FA5}">
                      <a16:colId xmlns:a16="http://schemas.microsoft.com/office/drawing/2014/main" val="955272420"/>
                    </a:ext>
                  </a:extLst>
                </a:gridCol>
                <a:gridCol w="1857556">
                  <a:extLst>
                    <a:ext uri="{9D8B030D-6E8A-4147-A177-3AD203B41FA5}">
                      <a16:colId xmlns:a16="http://schemas.microsoft.com/office/drawing/2014/main" val="1257853410"/>
                    </a:ext>
                  </a:extLst>
                </a:gridCol>
                <a:gridCol w="2006521">
                  <a:extLst>
                    <a:ext uri="{9D8B030D-6E8A-4147-A177-3AD203B41FA5}">
                      <a16:colId xmlns:a16="http://schemas.microsoft.com/office/drawing/2014/main" val="440928301"/>
                    </a:ext>
                  </a:extLst>
                </a:gridCol>
              </a:tblGrid>
              <a:tr h="725579">
                <a:tc>
                  <a:txBody>
                    <a:bodyPr/>
                    <a:lstStyle/>
                    <a:p>
                      <a:r>
                        <a:rPr lang="en-US" dirty="0" smtClean="0"/>
                        <a:t>Sr. No.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Training site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Carder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Date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Slots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6298127"/>
                  </a:ext>
                </a:extLst>
              </a:tr>
              <a:tr h="725579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DMNHO Office</a:t>
                      </a:r>
                      <a:endParaRPr lang="en-US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dirty="0" smtClean="0"/>
                        <a:t>All ANMs from</a:t>
                      </a:r>
                      <a:r>
                        <a:rPr lang="en-US" baseline="0" dirty="0" smtClean="0"/>
                        <a:t> the notional &amp; SHC</a:t>
                      </a:r>
                      <a:r>
                        <a:rPr lang="en-US" dirty="0" smtClean="0"/>
                        <a:t>,</a:t>
                      </a:r>
                      <a:r>
                        <a:rPr lang="en-US" baseline="0" dirty="0" smtClean="0"/>
                        <a:t> one SN, all </a:t>
                      </a:r>
                      <a:r>
                        <a:rPr lang="en-US" dirty="0" smtClean="0"/>
                        <a:t>MLHPs,</a:t>
                      </a:r>
                      <a:r>
                        <a:rPr lang="en-US" baseline="0" dirty="0" smtClean="0"/>
                        <a:t> CHO, LHV, BEE,(staff  of  Notional areas &amp;  Facility</a:t>
                      </a:r>
                      <a:endParaRPr lang="en-US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baseline="0" dirty="0" smtClean="0"/>
                        <a:t>09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Jun 2020</a:t>
                      </a:r>
                      <a:endParaRPr lang="en-US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dirty="0" smtClean="0"/>
                        <a:t>10: 00 am to 12:00 pm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640493"/>
                  </a:ext>
                </a:extLst>
              </a:tr>
              <a:tr h="725579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Community</a:t>
                      </a:r>
                      <a:r>
                        <a:rPr lang="en-US" baseline="0" dirty="0" smtClean="0"/>
                        <a:t> Health Center 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44608"/>
                  </a:ext>
                </a:extLst>
              </a:tr>
              <a:tr h="725579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Urban</a:t>
                      </a:r>
                      <a:r>
                        <a:rPr lang="en-US" baseline="0" dirty="0" smtClean="0"/>
                        <a:t> Primary Health Center 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1894448"/>
                  </a:ext>
                </a:extLst>
              </a:tr>
              <a:tr h="420375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Dispensaries 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3811653"/>
                  </a:ext>
                </a:extLst>
              </a:tr>
              <a:tr h="1036541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PHC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All ANMs from the Notional &amp; SHCs, 1 SN, MLHPs &amp; Available supervisory</a:t>
                      </a:r>
                      <a:r>
                        <a:rPr lang="en-US" baseline="0" dirty="0" smtClean="0"/>
                        <a:t> carder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09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Jun 2020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01:00 pm to 03:00 pm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7375356"/>
                  </a:ext>
                </a:extLst>
              </a:tr>
              <a:tr h="4203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36828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5848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429" y="530058"/>
            <a:ext cx="10515600" cy="899407"/>
          </a:xfrm>
        </p:spPr>
        <p:txBody>
          <a:bodyPr>
            <a:normAutofit/>
          </a:bodyPr>
          <a:lstStyle/>
          <a:p>
            <a:r>
              <a:rPr lang="en-US" dirty="0" smtClean="0"/>
              <a:t>Training plan – </a:t>
            </a:r>
            <a:r>
              <a:rPr lang="en-US" dirty="0" smtClean="0"/>
              <a:t>WJH, WGH </a:t>
            </a:r>
            <a:r>
              <a:rPr lang="en-US" dirty="0" smtClean="0"/>
              <a:t>&amp; NGH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3332715"/>
              </p:ext>
            </p:extLst>
          </p:nvPr>
        </p:nvGraphicFramePr>
        <p:xfrm>
          <a:off x="454742" y="1429465"/>
          <a:ext cx="11284974" cy="47796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387">
                  <a:extLst>
                    <a:ext uri="{9D8B030D-6E8A-4147-A177-3AD203B41FA5}">
                      <a16:colId xmlns:a16="http://schemas.microsoft.com/office/drawing/2014/main" val="790749940"/>
                    </a:ext>
                  </a:extLst>
                </a:gridCol>
                <a:gridCol w="2607504">
                  <a:extLst>
                    <a:ext uri="{9D8B030D-6E8A-4147-A177-3AD203B41FA5}">
                      <a16:colId xmlns:a16="http://schemas.microsoft.com/office/drawing/2014/main" val="2035076466"/>
                    </a:ext>
                  </a:extLst>
                </a:gridCol>
                <a:gridCol w="4162006">
                  <a:extLst>
                    <a:ext uri="{9D8B030D-6E8A-4147-A177-3AD203B41FA5}">
                      <a16:colId xmlns:a16="http://schemas.microsoft.com/office/drawing/2014/main" val="955272420"/>
                    </a:ext>
                  </a:extLst>
                </a:gridCol>
                <a:gridCol w="1857556">
                  <a:extLst>
                    <a:ext uri="{9D8B030D-6E8A-4147-A177-3AD203B41FA5}">
                      <a16:colId xmlns:a16="http://schemas.microsoft.com/office/drawing/2014/main" val="1257853410"/>
                    </a:ext>
                  </a:extLst>
                </a:gridCol>
                <a:gridCol w="2006521">
                  <a:extLst>
                    <a:ext uri="{9D8B030D-6E8A-4147-A177-3AD203B41FA5}">
                      <a16:colId xmlns:a16="http://schemas.microsoft.com/office/drawing/2014/main" val="440928301"/>
                    </a:ext>
                  </a:extLst>
                </a:gridCol>
              </a:tblGrid>
              <a:tr h="725579">
                <a:tc>
                  <a:txBody>
                    <a:bodyPr/>
                    <a:lstStyle/>
                    <a:p>
                      <a:r>
                        <a:rPr lang="en-US" dirty="0" smtClean="0"/>
                        <a:t>Sr. No.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Training site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Carder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Date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Slots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6298127"/>
                  </a:ext>
                </a:extLst>
              </a:tr>
              <a:tr h="725579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DMNHO Office</a:t>
                      </a:r>
                      <a:endParaRPr lang="en-US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dirty="0" smtClean="0"/>
                        <a:t>All ANMs from</a:t>
                      </a:r>
                      <a:r>
                        <a:rPr lang="en-US" baseline="0" dirty="0" smtClean="0"/>
                        <a:t> the notional &amp; SHC</a:t>
                      </a:r>
                      <a:r>
                        <a:rPr lang="en-US" dirty="0" smtClean="0"/>
                        <a:t>,</a:t>
                      </a:r>
                      <a:r>
                        <a:rPr lang="en-US" baseline="0" dirty="0" smtClean="0"/>
                        <a:t> one SN, all </a:t>
                      </a:r>
                      <a:r>
                        <a:rPr lang="en-US" dirty="0" smtClean="0"/>
                        <a:t>MLHPs,</a:t>
                      </a:r>
                      <a:r>
                        <a:rPr lang="en-US" baseline="0" dirty="0" smtClean="0"/>
                        <a:t> CHO, LHV, BEE,(staff  of  Notional areas &amp;  Facility</a:t>
                      </a:r>
                      <a:endParaRPr lang="en-US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baseline="0" dirty="0" smtClean="0"/>
                        <a:t>11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Jun 2020</a:t>
                      </a:r>
                      <a:endParaRPr lang="en-US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dirty="0" smtClean="0"/>
                        <a:t>10: 00 am to 12:00 pm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640493"/>
                  </a:ext>
                </a:extLst>
              </a:tr>
              <a:tr h="725579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Community</a:t>
                      </a:r>
                      <a:r>
                        <a:rPr lang="en-US" baseline="0" dirty="0" smtClean="0"/>
                        <a:t> Health Center 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44608"/>
                  </a:ext>
                </a:extLst>
              </a:tr>
              <a:tr h="725579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Urban</a:t>
                      </a:r>
                      <a:r>
                        <a:rPr lang="en-US" baseline="0" dirty="0" smtClean="0"/>
                        <a:t> Primary Health Center 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1894448"/>
                  </a:ext>
                </a:extLst>
              </a:tr>
              <a:tr h="420375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Dispensaries 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3811653"/>
                  </a:ext>
                </a:extLst>
              </a:tr>
              <a:tr h="1036541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PHC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All ANMs from the Notional &amp; SHCs, 1 SN, MLHPs &amp; Available supervisory</a:t>
                      </a:r>
                      <a:r>
                        <a:rPr lang="en-US" baseline="0" dirty="0" smtClean="0"/>
                        <a:t> carder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Jun 2020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01:00 pm to 03:00 pm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7375356"/>
                  </a:ext>
                </a:extLst>
              </a:tr>
              <a:tr h="4203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36828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9333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429" y="530058"/>
            <a:ext cx="10515600" cy="8994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Training plan – </a:t>
            </a:r>
            <a:r>
              <a:rPr lang="en-US" dirty="0" smtClean="0"/>
              <a:t>EKH, SWGH</a:t>
            </a:r>
            <a:r>
              <a:rPr lang="en-US" dirty="0" smtClean="0"/>
              <a:t>, EGH &amp; SGH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1454662"/>
              </p:ext>
            </p:extLst>
          </p:nvPr>
        </p:nvGraphicFramePr>
        <p:xfrm>
          <a:off x="454742" y="1429465"/>
          <a:ext cx="11284974" cy="47796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387">
                  <a:extLst>
                    <a:ext uri="{9D8B030D-6E8A-4147-A177-3AD203B41FA5}">
                      <a16:colId xmlns:a16="http://schemas.microsoft.com/office/drawing/2014/main" val="790749940"/>
                    </a:ext>
                  </a:extLst>
                </a:gridCol>
                <a:gridCol w="2607504">
                  <a:extLst>
                    <a:ext uri="{9D8B030D-6E8A-4147-A177-3AD203B41FA5}">
                      <a16:colId xmlns:a16="http://schemas.microsoft.com/office/drawing/2014/main" val="2035076466"/>
                    </a:ext>
                  </a:extLst>
                </a:gridCol>
                <a:gridCol w="4162006">
                  <a:extLst>
                    <a:ext uri="{9D8B030D-6E8A-4147-A177-3AD203B41FA5}">
                      <a16:colId xmlns:a16="http://schemas.microsoft.com/office/drawing/2014/main" val="955272420"/>
                    </a:ext>
                  </a:extLst>
                </a:gridCol>
                <a:gridCol w="1857556">
                  <a:extLst>
                    <a:ext uri="{9D8B030D-6E8A-4147-A177-3AD203B41FA5}">
                      <a16:colId xmlns:a16="http://schemas.microsoft.com/office/drawing/2014/main" val="1257853410"/>
                    </a:ext>
                  </a:extLst>
                </a:gridCol>
                <a:gridCol w="2006521">
                  <a:extLst>
                    <a:ext uri="{9D8B030D-6E8A-4147-A177-3AD203B41FA5}">
                      <a16:colId xmlns:a16="http://schemas.microsoft.com/office/drawing/2014/main" val="440928301"/>
                    </a:ext>
                  </a:extLst>
                </a:gridCol>
              </a:tblGrid>
              <a:tr h="725579">
                <a:tc>
                  <a:txBody>
                    <a:bodyPr/>
                    <a:lstStyle/>
                    <a:p>
                      <a:r>
                        <a:rPr lang="en-US" dirty="0" smtClean="0"/>
                        <a:t>Sr. No.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Training site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Carder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Date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Slots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6298127"/>
                  </a:ext>
                </a:extLst>
              </a:tr>
              <a:tr h="725579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DMNHO Office</a:t>
                      </a:r>
                      <a:endParaRPr lang="en-US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dirty="0" smtClean="0"/>
                        <a:t>All ANMs from</a:t>
                      </a:r>
                      <a:r>
                        <a:rPr lang="en-US" baseline="0" dirty="0" smtClean="0"/>
                        <a:t> the notional &amp; SHC</a:t>
                      </a:r>
                      <a:r>
                        <a:rPr lang="en-US" dirty="0" smtClean="0"/>
                        <a:t>,</a:t>
                      </a:r>
                      <a:r>
                        <a:rPr lang="en-US" baseline="0" dirty="0" smtClean="0"/>
                        <a:t> one SN, all </a:t>
                      </a:r>
                      <a:r>
                        <a:rPr lang="en-US" dirty="0" smtClean="0"/>
                        <a:t>MLHPs,</a:t>
                      </a:r>
                      <a:r>
                        <a:rPr lang="en-US" baseline="0" dirty="0" smtClean="0"/>
                        <a:t> CHO, LHV, BEE,(staff  of  Notional areas &amp;  Facility</a:t>
                      </a:r>
                      <a:endParaRPr lang="en-US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baseline="0" dirty="0" smtClean="0"/>
                        <a:t>12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Jun 2020</a:t>
                      </a:r>
                      <a:endParaRPr lang="en-US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dirty="0" smtClean="0"/>
                        <a:t>10: 00 am to 12:00 pm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640493"/>
                  </a:ext>
                </a:extLst>
              </a:tr>
              <a:tr h="725579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Community</a:t>
                      </a:r>
                      <a:r>
                        <a:rPr lang="en-US" baseline="0" dirty="0" smtClean="0"/>
                        <a:t> Health Center 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44608"/>
                  </a:ext>
                </a:extLst>
              </a:tr>
              <a:tr h="725579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Urban</a:t>
                      </a:r>
                      <a:r>
                        <a:rPr lang="en-US" baseline="0" dirty="0" smtClean="0"/>
                        <a:t> Primary Health Center 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1894448"/>
                  </a:ext>
                </a:extLst>
              </a:tr>
              <a:tr h="420375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Dispensaries 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3811653"/>
                  </a:ext>
                </a:extLst>
              </a:tr>
              <a:tr h="1036541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PHC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All ANMs from the Notional &amp; SHCs, 1 SN, MLHPs &amp; Available supervisory</a:t>
                      </a:r>
                      <a:r>
                        <a:rPr lang="en-US" baseline="0" dirty="0" smtClean="0"/>
                        <a:t> carder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Jun 2020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01:00 pm to 03:00 pm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7375356"/>
                  </a:ext>
                </a:extLst>
              </a:tr>
              <a:tr h="4203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36828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8528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8616" y="1584995"/>
            <a:ext cx="11333384" cy="270678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 individual logins are allowed as maximum login capacity is 300 per batch.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only one login per facility.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751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232" y="176097"/>
            <a:ext cx="12029768" cy="8994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Elderly &amp; Co morbid Week (15</a:t>
            </a:r>
            <a:r>
              <a:rPr lang="en-US" baseline="30000" dirty="0" smtClean="0"/>
              <a:t>th</a:t>
            </a:r>
            <a:r>
              <a:rPr lang="en-US" dirty="0" smtClean="0"/>
              <a:t> To 19</a:t>
            </a:r>
            <a:r>
              <a:rPr lang="en-US" baseline="30000" dirty="0" smtClean="0"/>
              <a:t>th</a:t>
            </a:r>
            <a:r>
              <a:rPr lang="en-US" dirty="0" smtClean="0"/>
              <a:t> Jun 2020)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2973"/>
            <a:ext cx="12506632" cy="5527039"/>
          </a:xfrm>
        </p:spPr>
        <p:txBody>
          <a:bodyPr>
            <a:normAutofit/>
          </a:bodyPr>
          <a:lstStyle/>
          <a:p>
            <a:r>
              <a:rPr lang="en-US" dirty="0" smtClean="0"/>
              <a:t>Village wise Plan</a:t>
            </a:r>
          </a:p>
          <a:p>
            <a:r>
              <a:rPr lang="en-US" dirty="0" smtClean="0"/>
              <a:t>Resource person- MLHP/ANM/LHV etc.  </a:t>
            </a:r>
          </a:p>
          <a:p>
            <a:pPr marL="0" indent="0">
              <a:buNone/>
            </a:pPr>
            <a:r>
              <a:rPr lang="en-US" dirty="0" smtClean="0"/>
              <a:t>Activities planned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 Orientation on Covid 19 overview,  care among elderly people &amp; person with co-morbidities.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Trainees- ASHA/AWW, Care takers of elderly  &amp; adults with co- morbid conditions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Training will be given as per the state health advisory of Elderly &amp; co-morbid person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Risk assessment using checklist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NCD screening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Referral those who require treatment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Reporting of entire week will be done at the end of the week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MOIC will be the overall in charge who will ensure completion of training &amp; timely submission of reports to the block/districts/state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5965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Elderly &amp; Co morbid Week (15</a:t>
            </a:r>
            <a:r>
              <a:rPr lang="en-US" baseline="30000" dirty="0" smtClean="0"/>
              <a:t>th</a:t>
            </a:r>
            <a:r>
              <a:rPr lang="en-US" dirty="0" smtClean="0"/>
              <a:t> To 19</a:t>
            </a:r>
            <a:r>
              <a:rPr lang="en-US" baseline="30000" dirty="0" smtClean="0"/>
              <a:t>th</a:t>
            </a:r>
            <a:r>
              <a:rPr lang="en-US" dirty="0" smtClean="0"/>
              <a:t> Jun 2020)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Village wise Plan  </a:t>
            </a:r>
          </a:p>
          <a:p>
            <a:pPr marL="0" indent="0">
              <a:buNone/>
            </a:pPr>
            <a:r>
              <a:rPr lang="en-US" dirty="0" smtClean="0"/>
              <a:t>Activities planned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 Orientation on Covid 19 overview,  care among elderly people &amp; person with co-morbidities.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Trainees- ASHA/AWW, Care takers &amp; adults with co- morbid conditions as per the health advisory of Elderly &amp; co-morbid person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Risk assessment using checklist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NCD screening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Referral those who require treatment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dirty="0" smtClean="0"/>
              <a:t>Reporting on daily basis during this week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141590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Jhpieg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67D"/>
      </a:accent1>
      <a:accent2>
        <a:srgbClr val="26CAD3"/>
      </a:accent2>
      <a:accent3>
        <a:srgbClr val="6F9395"/>
      </a:accent3>
      <a:accent4>
        <a:srgbClr val="BE0065"/>
      </a:accent4>
      <a:accent5>
        <a:srgbClr val="0087CD"/>
      </a:accent5>
      <a:accent6>
        <a:srgbClr val="00AA88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3124</TotalTime>
  <Words>731</Words>
  <Application>Microsoft Office PowerPoint</Application>
  <PresentationFormat>Widescreen</PresentationFormat>
  <Paragraphs>112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Gill Sans MT</vt:lpstr>
      <vt:lpstr>Wingdings</vt:lpstr>
      <vt:lpstr>2_Office Theme</vt:lpstr>
      <vt:lpstr>PowerPoint Presentation</vt:lpstr>
      <vt:lpstr>Training plan </vt:lpstr>
      <vt:lpstr>Rational of Zoom training </vt:lpstr>
      <vt:lpstr>Training plan – Ri Bhoi, SWKH, EJH , WKH</vt:lpstr>
      <vt:lpstr>Training plan – WJH, WGH &amp; NGH</vt:lpstr>
      <vt:lpstr>Training plan – EKH, SWGH, EGH &amp; SGH</vt:lpstr>
      <vt:lpstr>No individual logins are allowed as maximum login capacity is 300 per batch. only one login per facility. </vt:lpstr>
      <vt:lpstr>Elderly &amp; Co morbid Week (15th To 19th Jun 2020)</vt:lpstr>
      <vt:lpstr>Elderly &amp; Co morbid Week (15th To 19th Jun 2020)</vt:lpstr>
      <vt:lpstr>Required support </vt:lpstr>
      <vt:lpstr>Output </vt:lpstr>
      <vt:lpstr>Thank you</vt:lpstr>
    </vt:vector>
  </TitlesOfParts>
  <Company>Johns Hopkins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Resource Package for CHOs</dc:title>
  <dc:creator>Shreeporna Bhattacharya</dc:creator>
  <cp:lastModifiedBy>Dr.Meena (Jhpiego)</cp:lastModifiedBy>
  <cp:revision>163</cp:revision>
  <dcterms:created xsi:type="dcterms:W3CDTF">2020-03-17T06:10:42Z</dcterms:created>
  <dcterms:modified xsi:type="dcterms:W3CDTF">2020-06-11T06:52:54Z</dcterms:modified>
</cp:coreProperties>
</file>