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61"/>
  </p:notesMasterIdLst>
  <p:sldIdLst>
    <p:sldId id="377" r:id="rId3"/>
    <p:sldId id="362" r:id="rId4"/>
    <p:sldId id="358" r:id="rId5"/>
    <p:sldId id="378" r:id="rId6"/>
    <p:sldId id="259" r:id="rId7"/>
    <p:sldId id="274" r:id="rId8"/>
    <p:sldId id="293" r:id="rId9"/>
    <p:sldId id="275" r:id="rId10"/>
    <p:sldId id="261" r:id="rId11"/>
    <p:sldId id="380" r:id="rId12"/>
    <p:sldId id="381" r:id="rId13"/>
    <p:sldId id="344" r:id="rId14"/>
    <p:sldId id="294" r:id="rId15"/>
    <p:sldId id="342" r:id="rId16"/>
    <p:sldId id="321" r:id="rId17"/>
    <p:sldId id="292" r:id="rId18"/>
    <p:sldId id="296" r:id="rId19"/>
    <p:sldId id="286" r:id="rId20"/>
    <p:sldId id="382" r:id="rId21"/>
    <p:sldId id="266" r:id="rId22"/>
    <p:sldId id="303" r:id="rId23"/>
    <p:sldId id="305" r:id="rId24"/>
    <p:sldId id="332" r:id="rId25"/>
    <p:sldId id="306" r:id="rId26"/>
    <p:sldId id="339" r:id="rId27"/>
    <p:sldId id="338" r:id="rId28"/>
    <p:sldId id="391" r:id="rId29"/>
    <p:sldId id="331" r:id="rId30"/>
    <p:sldId id="334" r:id="rId31"/>
    <p:sldId id="337" r:id="rId32"/>
    <p:sldId id="308" r:id="rId33"/>
    <p:sldId id="329" r:id="rId34"/>
    <p:sldId id="330" r:id="rId35"/>
    <p:sldId id="335" r:id="rId36"/>
    <p:sldId id="336" r:id="rId37"/>
    <p:sldId id="376" r:id="rId38"/>
    <p:sldId id="392" r:id="rId39"/>
    <p:sldId id="345" r:id="rId40"/>
    <p:sldId id="350" r:id="rId41"/>
    <p:sldId id="346" r:id="rId42"/>
    <p:sldId id="287" r:id="rId43"/>
    <p:sldId id="384" r:id="rId44"/>
    <p:sldId id="290" r:id="rId45"/>
    <p:sldId id="386" r:id="rId46"/>
    <p:sldId id="387" r:id="rId47"/>
    <p:sldId id="271" r:id="rId48"/>
    <p:sldId id="366" r:id="rId49"/>
    <p:sldId id="367" r:id="rId50"/>
    <p:sldId id="360" r:id="rId51"/>
    <p:sldId id="369" r:id="rId52"/>
    <p:sldId id="393" r:id="rId53"/>
    <p:sldId id="394" r:id="rId54"/>
    <p:sldId id="395" r:id="rId55"/>
    <p:sldId id="396" r:id="rId56"/>
    <p:sldId id="370" r:id="rId57"/>
    <p:sldId id="371" r:id="rId58"/>
    <p:sldId id="272" r:id="rId59"/>
    <p:sldId id="285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FFCCFF"/>
    <a:srgbClr val="00FF99"/>
    <a:srgbClr val="FFFFCC"/>
    <a:srgbClr val="FFFF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4343" autoAdjust="0"/>
  </p:normalViewPr>
  <p:slideViewPr>
    <p:cSldViewPr snapToGrid="0" showGuides="1">
      <p:cViewPr varScale="1">
        <p:scale>
          <a:sx n="65" d="100"/>
          <a:sy n="65" d="100"/>
        </p:scale>
        <p:origin x="924" y="48"/>
      </p:cViewPr>
      <p:guideLst>
        <p:guide orient="horz" pos="2136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FAC2F-42AF-4AEB-9DBE-48FF372DF2F0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9BBB68-8A9A-43DA-B0F6-1D952B47A07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665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36491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02390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9" name="Google Shape;9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11102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31ABAC-3198-4368-9D92-BE25A096DE6F}" type="slidenum">
              <a:rPr lang="en-IN" smtClean="0"/>
              <a:t>38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49816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*For most people this is a disease they can overcome. There are simple steps we can all take to keep ourselves, our loved ones and the most vulnerable safe.</a:t>
            </a:r>
            <a:endParaRPr lang="en-IN" dirty="0" smtClean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31ABAC-3198-4368-9D92-BE25A096DE6F}" type="slidenum">
              <a:rPr lang="en-IN" smtClean="0"/>
              <a:t>40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52721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lLl case is defined as one with acute respiratory infection with fever &gt;38C and cough. </a:t>
            </a:r>
          </a:p>
          <a:p>
            <a:r>
              <a:rPr lang="en-US" dirty="0" smtClean="0"/>
              <a:t>SARI</a:t>
            </a:r>
            <a:r>
              <a:rPr lang="en-US" baseline="0" dirty="0" smtClean="0"/>
              <a:t> case is </a:t>
            </a:r>
            <a:r>
              <a:rPr lang="en-US" dirty="0" smtClean="0"/>
              <a:t>defined as one with acute respiratory infection with fever &gt;38</a:t>
            </a:r>
            <a:r>
              <a:rPr lang="en-US" baseline="0" dirty="0" smtClean="0"/>
              <a:t> C</a:t>
            </a:r>
            <a:r>
              <a:rPr lang="en-US" dirty="0" smtClean="0"/>
              <a:t> AND cough AND requiring hospitalization.</a:t>
            </a:r>
          </a:p>
          <a:p>
            <a:r>
              <a:rPr lang="en-US" dirty="0" smtClean="0"/>
              <a:t>All testing in the above categories is recommended by real-time RT-PCR test only</a:t>
            </a:r>
          </a:p>
          <a:p>
            <a:r>
              <a:rPr lang="en-US" dirty="0" smtClean="0"/>
              <a:t> All changes incorporated in these the guidelines as compared to</a:t>
            </a:r>
            <a:r>
              <a:rPr lang="en-US" baseline="0" dirty="0" smtClean="0"/>
              <a:t> </a:t>
            </a:r>
            <a:r>
              <a:rPr lang="en-US" dirty="0" smtClean="0"/>
              <a:t>the previous version have</a:t>
            </a:r>
            <a:r>
              <a:rPr lang="en-US" baseline="0" dirty="0" smtClean="0"/>
              <a:t> been indicated in bold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25F334-002F-4A2D-9CA9-F7B19CD6639D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470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lLl case is defined as one with acute respiratory infection with fever &gt;38C and cough. </a:t>
            </a:r>
          </a:p>
          <a:p>
            <a:r>
              <a:rPr lang="en-US" dirty="0" smtClean="0"/>
              <a:t>SARI</a:t>
            </a:r>
            <a:r>
              <a:rPr lang="en-US" baseline="0" dirty="0" smtClean="0"/>
              <a:t> case is </a:t>
            </a:r>
            <a:r>
              <a:rPr lang="en-US" dirty="0" smtClean="0"/>
              <a:t>defined as one with acute respiratory infection with fever &gt;38</a:t>
            </a:r>
            <a:r>
              <a:rPr lang="en-US" baseline="0" dirty="0" smtClean="0"/>
              <a:t> C</a:t>
            </a:r>
            <a:r>
              <a:rPr lang="en-US" dirty="0" smtClean="0"/>
              <a:t> AND cough AND requiring hospitalization.</a:t>
            </a:r>
          </a:p>
          <a:p>
            <a:r>
              <a:rPr lang="en-US" dirty="0" smtClean="0"/>
              <a:t>All testing in the above categories is recommended by real-time RT-PCR test only</a:t>
            </a:r>
          </a:p>
          <a:p>
            <a:r>
              <a:rPr lang="en-US" dirty="0" smtClean="0"/>
              <a:t> All changes incorporated in these the guidelines as compared to</a:t>
            </a:r>
            <a:r>
              <a:rPr lang="en-US" baseline="0" dirty="0" smtClean="0"/>
              <a:t> </a:t>
            </a:r>
            <a:r>
              <a:rPr lang="en-US" dirty="0" smtClean="0"/>
              <a:t>the previous version have</a:t>
            </a:r>
            <a:r>
              <a:rPr lang="en-US" baseline="0" dirty="0" smtClean="0"/>
              <a:t> been indicated in bold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25F334-002F-4A2D-9CA9-F7B19CD6639D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9935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E.g. staff in HCF can be divided into groups to work on rotation basis every 14 days and a group of back up staff which is pooled in case some high risk exposure/HCW with suspected COVID-19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25F334-002F-4A2D-9CA9-F7B19CD6639D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425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63639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e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369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336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58283"/>
            <a:ext cx="1427841" cy="78227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411830"/>
            <a:ext cx="1788796" cy="5316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348" y="259286"/>
            <a:ext cx="1060629" cy="69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090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41294"/>
            <a:ext cx="10515600" cy="7478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22928"/>
            <a:ext cx="10515600" cy="4066865"/>
          </a:xfrm>
        </p:spPr>
        <p:txBody>
          <a:bodyPr vert="eaVert"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57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76353" y="2737016"/>
            <a:ext cx="6839856" cy="4240893"/>
          </a:xfrm>
        </p:spPr>
        <p:txBody>
          <a:bodyPr anchor="b" anchorCtr="0"/>
          <a:lstStyle>
            <a:lvl1pPr>
              <a:lnSpc>
                <a:spcPct val="70000"/>
              </a:lnSpc>
              <a:defRPr sz="9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Thank you…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010909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yellow">
  <p:cSld name="Quote yellow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body" idx="1"/>
          </p:nvPr>
        </p:nvSpPr>
        <p:spPr>
          <a:xfrm>
            <a:off x="1472400" y="3034800"/>
            <a:ext cx="9247200" cy="10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 sz="2400" i="1"/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i="1"/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i="1"/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 i="1"/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 i="1"/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 i="1"/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 i="1"/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 i="1"/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 i="1"/>
            </a:lvl9pPr>
          </a:lstStyle>
          <a:p>
            <a:endParaRPr/>
          </a:p>
        </p:txBody>
      </p:sp>
      <p:sp>
        <p:nvSpPr>
          <p:cNvPr id="31" name="Google Shape;31;p8"/>
          <p:cNvSpPr txBox="1"/>
          <p:nvPr/>
        </p:nvSpPr>
        <p:spPr>
          <a:xfrm>
            <a:off x="4791200" y="1711768"/>
            <a:ext cx="26096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FE344D"/>
                </a:solidFill>
                <a:latin typeface="Permanent Marker"/>
                <a:ea typeface="Permanent Marker"/>
                <a:cs typeface="Permanent Marker"/>
                <a:sym typeface="Permanent Marker"/>
              </a:rPr>
              <a:t>“</a:t>
            </a:r>
            <a:endParaRPr sz="9600" dirty="0">
              <a:solidFill>
                <a:srgbClr val="FE344D"/>
              </a:solidFill>
              <a:latin typeface="Permanent Marker"/>
              <a:ea typeface="Permanent Marker"/>
              <a:cs typeface="Permanent Marker"/>
              <a:sym typeface="Permanent Marker"/>
            </a:endParaRPr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5730200" y="6479803"/>
            <a:ext cx="731600" cy="3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64604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0104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625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>
                <a:solidFill>
                  <a:srgbClr val="5F5F5F"/>
                </a:solidFill>
              </a:defRPr>
            </a:lvl1pPr>
            <a:lvl2pPr>
              <a:defRPr sz="1650">
                <a:solidFill>
                  <a:srgbClr val="5F5F5F"/>
                </a:solidFill>
              </a:defRPr>
            </a:lvl2pPr>
            <a:lvl3pPr>
              <a:defRPr sz="1500">
                <a:solidFill>
                  <a:srgbClr val="5F5F5F"/>
                </a:solidFill>
              </a:defRPr>
            </a:lvl3pPr>
            <a:lvl4pPr>
              <a:defRPr sz="1350">
                <a:solidFill>
                  <a:srgbClr val="5F5F5F"/>
                </a:solidFill>
              </a:defRPr>
            </a:lvl4pPr>
            <a:lvl5pPr>
              <a:defRPr sz="1200">
                <a:solidFill>
                  <a:srgbClr val="5F5F5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252CD4-6719-4BA2-8EEC-7902B1813D29}" type="slidenum">
              <a:rPr lang="en-US" altLang="en-US" smtClean="0">
                <a:solidFill>
                  <a:srgbClr val="002A6C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>
              <a:solidFill>
                <a:srgbClr val="002A6C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0416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369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336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43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6154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6033"/>
            <a:ext cx="10515600" cy="89940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4351338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7040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44836"/>
            <a:ext cx="1427841" cy="782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344595"/>
            <a:ext cx="1959864" cy="582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840" y="245838"/>
            <a:ext cx="1081137" cy="70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265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16827"/>
            <a:ext cx="10515600" cy="77227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45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250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20" y="360880"/>
            <a:ext cx="10515600" cy="110485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6163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3427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5708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33636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605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696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41294"/>
            <a:ext cx="10515600" cy="7478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22928"/>
            <a:ext cx="10515600" cy="4066865"/>
          </a:xfrm>
        </p:spPr>
        <p:txBody>
          <a:bodyPr vert="eaVert"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281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33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1" y="1"/>
            <a:ext cx="8790948" cy="6858121"/>
          </a:xfrm>
          <a:custGeom>
            <a:avLst/>
            <a:gdLst/>
            <a:ahLst/>
            <a:cxnLst/>
            <a:rect l="l" t="t" r="r" b="b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9AB6E6"/>
          </a:solidFill>
          <a:ln w="152400" cap="flat" cmpd="sng">
            <a:solidFill>
              <a:srgbClr val="9AB6E6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1" name="Google Shape;11;p2"/>
          <p:cNvSpPr/>
          <p:nvPr/>
        </p:nvSpPr>
        <p:spPr>
          <a:xfrm flipH="1">
            <a:off x="1" y="1"/>
            <a:ext cx="8790948" cy="6858121"/>
          </a:xfrm>
          <a:custGeom>
            <a:avLst/>
            <a:gdLst/>
            <a:ahLst/>
            <a:cxnLst/>
            <a:rect l="l" t="t" r="r" b="b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812800" y="2655800"/>
            <a:ext cx="7127600" cy="1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08136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big postit">
  <p:cSld name="Blank big posti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3"/>
          <p:cNvSpPr txBox="1">
            <a:spLocks noGrp="1"/>
          </p:cNvSpPr>
          <p:nvPr>
            <p:ph type="sldNum" idx="12"/>
          </p:nvPr>
        </p:nvSpPr>
        <p:spPr>
          <a:xfrm>
            <a:off x="11621367" y="6235167"/>
            <a:ext cx="570800" cy="62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287693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yellow">
  <p:cSld name="Quote yellow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body" idx="1"/>
          </p:nvPr>
        </p:nvSpPr>
        <p:spPr>
          <a:xfrm>
            <a:off x="1472400" y="3034800"/>
            <a:ext cx="9247200" cy="10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Char char="▸"/>
              <a:defRPr sz="2400" i="1"/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i="1"/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i="1"/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 i="1"/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 i="1"/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 i="1"/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 i="1"/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 i="1"/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 i="1"/>
            </a:lvl9pPr>
          </a:lstStyle>
          <a:p>
            <a:endParaRPr/>
          </a:p>
        </p:txBody>
      </p:sp>
      <p:sp>
        <p:nvSpPr>
          <p:cNvPr id="31" name="Google Shape;31;p8"/>
          <p:cNvSpPr txBox="1"/>
          <p:nvPr/>
        </p:nvSpPr>
        <p:spPr>
          <a:xfrm>
            <a:off x="4791200" y="1711768"/>
            <a:ext cx="26096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FE344D"/>
                </a:solidFill>
                <a:latin typeface="Permanent Marker"/>
                <a:ea typeface="Permanent Marker"/>
                <a:cs typeface="Permanent Marker"/>
                <a:sym typeface="Permanent Marker"/>
              </a:rPr>
              <a:t>“</a:t>
            </a:r>
            <a:endParaRPr sz="9600" dirty="0">
              <a:solidFill>
                <a:srgbClr val="FE344D"/>
              </a:solidFill>
              <a:latin typeface="Permanent Marker"/>
              <a:ea typeface="Permanent Marker"/>
              <a:cs typeface="Permanent Marker"/>
              <a:sym typeface="Permanent Marker"/>
            </a:endParaRPr>
          </a:p>
        </p:txBody>
      </p:sp>
      <p:sp>
        <p:nvSpPr>
          <p:cNvPr id="32" name="Google Shape;32;p8"/>
          <p:cNvSpPr txBox="1">
            <a:spLocks noGrp="1"/>
          </p:cNvSpPr>
          <p:nvPr>
            <p:ph type="sldNum" idx="12"/>
          </p:nvPr>
        </p:nvSpPr>
        <p:spPr>
          <a:xfrm>
            <a:off x="5730200" y="6479803"/>
            <a:ext cx="731600" cy="3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2991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6033"/>
            <a:ext cx="10515600" cy="89940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4351338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238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44836"/>
            <a:ext cx="1427841" cy="782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344595"/>
            <a:ext cx="1959864" cy="582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840" y="245838"/>
            <a:ext cx="1081137" cy="70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791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16827"/>
            <a:ext cx="10515600" cy="77227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444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20" y="360880"/>
            <a:ext cx="10515600" cy="110485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385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60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707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33636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605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011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0565" y="650487"/>
            <a:ext cx="10515600" cy="1038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05688"/>
            <a:ext cx="10515600" cy="418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3887" y="62757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2716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4913" y="62674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5041900" cy="91440"/>
          </a:xfrm>
          <a:prstGeom prst="rect">
            <a:avLst/>
          </a:prstGeom>
          <a:solidFill>
            <a:srgbClr val="002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468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5150210" y="0"/>
            <a:ext cx="457200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9823863" y="1715"/>
            <a:ext cx="2377440" cy="91440"/>
          </a:xfrm>
          <a:prstGeom prst="rect">
            <a:avLst/>
          </a:prstGeom>
          <a:solidFill>
            <a:srgbClr val="C21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6660107"/>
            <a:ext cx="12216731" cy="197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i="1" dirty="0" smtClean="0">
                <a:latin typeface="Gill Sans MT" panose="020B0502020104020203" pitchFamily="34" charset="0"/>
              </a:rPr>
              <a:t>Transforming Comprehensive Healthcare in India    </a:t>
            </a:r>
            <a:endParaRPr lang="en-US" sz="1400" b="1" i="1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864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90" r:id="rId13"/>
    <p:sldLayoutId id="214748369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113A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0565" y="650487"/>
            <a:ext cx="10515600" cy="1038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05688"/>
            <a:ext cx="10515600" cy="418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3887" y="62757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2716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4913" y="62674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5041900" cy="91440"/>
          </a:xfrm>
          <a:prstGeom prst="rect">
            <a:avLst/>
          </a:prstGeom>
          <a:solidFill>
            <a:srgbClr val="002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468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5150210" y="0"/>
            <a:ext cx="457200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9823863" y="1715"/>
            <a:ext cx="2377440" cy="91440"/>
          </a:xfrm>
          <a:prstGeom prst="rect">
            <a:avLst/>
          </a:prstGeom>
          <a:solidFill>
            <a:srgbClr val="C21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6660107"/>
            <a:ext cx="12216731" cy="197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i="1" dirty="0" smtClean="0">
                <a:latin typeface="Gill Sans MT" panose="020B0502020104020203" pitchFamily="34" charset="0"/>
              </a:rPr>
              <a:t>Transforming Comprehensive Healthcare in India    </a:t>
            </a:r>
            <a:endParaRPr lang="en-US" sz="1400" b="1" i="1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13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9" r:id="rId13"/>
    <p:sldLayoutId id="214748369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113A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www.cdc.gov/coronavirus/2019-ncov/symptoms-testing/symptoms.html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74490" y="2688981"/>
            <a:ext cx="7414969" cy="10670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48132" y="2993923"/>
            <a:ext cx="9144000" cy="762141"/>
          </a:xfrm>
        </p:spPr>
        <p:txBody>
          <a:bodyPr>
            <a:noAutofit/>
          </a:bodyPr>
          <a:lstStyle/>
          <a:p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COVID-19 – An Overview</a:t>
            </a:r>
            <a:b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Front Line workers</a:t>
            </a:r>
            <a:b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32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5550D0-F903-4002-8380-5A1D818857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283211"/>
            <a:ext cx="1716241" cy="980131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9459" y="283210"/>
            <a:ext cx="1216192" cy="980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77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991" y="110941"/>
            <a:ext cx="4648200" cy="4622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High Risk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4275" y="1405720"/>
            <a:ext cx="10345004" cy="4449170"/>
          </a:xfrm>
        </p:spPr>
        <p:txBody>
          <a:bodyPr>
            <a:normAutofit/>
          </a:bodyPr>
          <a:lstStyle/>
          <a:p>
            <a:pPr marL="285750" indent="-285750"/>
            <a:r>
              <a:rPr lang="en-US" dirty="0"/>
              <a:t>Elderly </a:t>
            </a:r>
            <a:r>
              <a:rPr lang="en-US" dirty="0" smtClean="0"/>
              <a:t>(&gt;=60 yrs.)</a:t>
            </a:r>
          </a:p>
          <a:p>
            <a:pPr marL="285750" indent="-285750"/>
            <a:r>
              <a:rPr lang="en-US" dirty="0"/>
              <a:t>People who live in a nursing home or long-term care facility</a:t>
            </a:r>
          </a:p>
          <a:p>
            <a:pPr marL="285750" indent="-285750"/>
            <a:r>
              <a:rPr lang="en-US" dirty="0" smtClean="0"/>
              <a:t>people </a:t>
            </a:r>
            <a:r>
              <a:rPr lang="en-US" dirty="0"/>
              <a:t>pre-existing conditions &amp; underlying diseases </a:t>
            </a:r>
            <a:r>
              <a:rPr lang="en-US" dirty="0" smtClean="0"/>
              <a:t>such as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accent4"/>
                </a:solidFill>
              </a:rPr>
              <a:t>Chronic lung </a:t>
            </a:r>
            <a:r>
              <a:rPr lang="en-US" dirty="0">
                <a:solidFill>
                  <a:schemeClr val="accent4"/>
                </a:solidFill>
              </a:rPr>
              <a:t>disease </a:t>
            </a:r>
            <a:r>
              <a:rPr lang="en-US" dirty="0" smtClean="0">
                <a:solidFill>
                  <a:schemeClr val="accent4"/>
                </a:solidFill>
              </a:rPr>
              <a:t>or Asthma, </a:t>
            </a:r>
            <a:r>
              <a:rPr lang="en-US" dirty="0">
                <a:solidFill>
                  <a:schemeClr val="accent4"/>
                </a:solidFill>
              </a:rPr>
              <a:t>H</a:t>
            </a:r>
            <a:r>
              <a:rPr lang="en-US" dirty="0" smtClean="0">
                <a:solidFill>
                  <a:schemeClr val="accent4"/>
                </a:solidFill>
              </a:rPr>
              <a:t>eart conditions, </a:t>
            </a:r>
            <a:r>
              <a:rPr lang="en-US" dirty="0">
                <a:solidFill>
                  <a:schemeClr val="accent4"/>
                </a:solidFill>
              </a:rPr>
              <a:t>S</a:t>
            </a:r>
            <a:r>
              <a:rPr lang="en-US" dirty="0" smtClean="0">
                <a:solidFill>
                  <a:schemeClr val="accent4"/>
                </a:solidFill>
              </a:rPr>
              <a:t>evere </a:t>
            </a:r>
            <a:r>
              <a:rPr lang="en-US" dirty="0">
                <a:solidFill>
                  <a:schemeClr val="accent4"/>
                </a:solidFill>
              </a:rPr>
              <a:t>obesity, </a:t>
            </a:r>
            <a:r>
              <a:rPr lang="en-US" dirty="0" smtClean="0">
                <a:solidFill>
                  <a:schemeClr val="accent4"/>
                </a:solidFill>
              </a:rPr>
              <a:t>Diabetes</a:t>
            </a:r>
            <a:r>
              <a:rPr lang="en-US" dirty="0">
                <a:solidFill>
                  <a:schemeClr val="accent4"/>
                </a:solidFill>
              </a:rPr>
              <a:t>, Chronic kidney disease undergoing dialysis, </a:t>
            </a:r>
            <a:r>
              <a:rPr lang="en-US" dirty="0" smtClean="0">
                <a:solidFill>
                  <a:schemeClr val="accent4"/>
                </a:solidFill>
              </a:rPr>
              <a:t>Liver disease. </a:t>
            </a:r>
            <a:endParaRPr lang="en-US" dirty="0">
              <a:solidFill>
                <a:schemeClr val="accent4"/>
              </a:solidFill>
            </a:endParaRPr>
          </a:p>
          <a:p>
            <a:r>
              <a:rPr lang="en-US" dirty="0" smtClean="0"/>
              <a:t>People </a:t>
            </a:r>
            <a:r>
              <a:rPr lang="en-US" dirty="0"/>
              <a:t>who are </a:t>
            </a:r>
            <a:r>
              <a:rPr lang="en-US" dirty="0" smtClean="0"/>
              <a:t>immunocompromised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chemeClr val="accent4"/>
                </a:solidFill>
              </a:rPr>
              <a:t>People with Cancer</a:t>
            </a:r>
            <a:r>
              <a:rPr lang="en-US" dirty="0">
                <a:solidFill>
                  <a:schemeClr val="accent4"/>
                </a:solidFill>
              </a:rPr>
              <a:t>, Smokers, bone marrow or organ transplantation, poorly controlled HIV or AIDS, prolonged use of corticosteroids and other immune weakening </a:t>
            </a:r>
            <a:r>
              <a:rPr lang="en-US" dirty="0" smtClean="0">
                <a:solidFill>
                  <a:schemeClr val="accent4"/>
                </a:solidFill>
              </a:rPr>
              <a:t>medications.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71416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0123"/>
            <a:ext cx="10515600" cy="4622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Continued…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2198"/>
            <a:ext cx="10515600" cy="3193576"/>
          </a:xfrm>
        </p:spPr>
        <p:txBody>
          <a:bodyPr>
            <a:normAutofit/>
          </a:bodyPr>
          <a:lstStyle/>
          <a:p>
            <a:r>
              <a:rPr lang="en-US" dirty="0" smtClean="0"/>
              <a:t>People with disability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People who have limited mobility or who cannot avoid coming into close contact with others who may be infected, such as direct support providers and family members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People who have trouble understanding information or practicing preventive measures, such as hand washing and social distancing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/>
              <a:t>People who may not be able to communicate symptoms of illness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661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8716" y="360880"/>
            <a:ext cx="10515600" cy="1104850"/>
          </a:xfrm>
        </p:spPr>
        <p:txBody>
          <a:bodyPr/>
          <a:lstStyle/>
          <a:p>
            <a:r>
              <a:rPr lang="en-US" dirty="0" smtClean="0"/>
              <a:t>High risk Groups continued..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96" y="1465730"/>
            <a:ext cx="11466119" cy="4731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7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353810-9CAC-894E-9A9B-0ED79211D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1657"/>
            <a:ext cx="10515600" cy="772273"/>
          </a:xfrm>
        </p:spPr>
        <p:txBody>
          <a:bodyPr/>
          <a:lstStyle/>
          <a:p>
            <a:r>
              <a:rPr lang="en-US" dirty="0"/>
              <a:t>Coronavirus</a:t>
            </a:r>
            <a:r>
              <a:rPr lang="en-IN" dirty="0"/>
              <a:t> ⎯</a:t>
            </a:r>
            <a:r>
              <a:rPr lang="en-US" dirty="0"/>
              <a:t>Transmissibility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E97BCF7-4281-D049-AFF4-1D7D7B102F9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757948" y="949686"/>
            <a:ext cx="8893278" cy="504272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5948" y="4129549"/>
            <a:ext cx="2864253" cy="20584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Modes of transmission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Droplets sprayed by affected individuals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Contact with patient respiratory secretions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Contact with contaminated surfaces and equipment </a:t>
            </a:r>
          </a:p>
          <a:p>
            <a:pPr algn="ctr"/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F3128F-DDC9-1746-802E-E7DF44E153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4176" y="993930"/>
            <a:ext cx="3062468" cy="2619425"/>
          </a:xfrm>
        </p:spPr>
        <p:txBody>
          <a:bodyPr>
            <a:normAutofit/>
          </a:bodyPr>
          <a:lstStyle/>
          <a:p>
            <a:r>
              <a:rPr lang="en-US" sz="2400" dirty="0"/>
              <a:t>Infected droplets </a:t>
            </a:r>
          </a:p>
          <a:p>
            <a:pPr lvl="1"/>
            <a:r>
              <a:rPr lang="en-US" sz="2000" dirty="0"/>
              <a:t>&gt;5µm, travel &lt;1m</a:t>
            </a:r>
          </a:p>
          <a:p>
            <a:r>
              <a:rPr lang="en-US" sz="2400" dirty="0"/>
              <a:t>Aerosols</a:t>
            </a:r>
          </a:p>
          <a:p>
            <a:pPr lvl="1"/>
            <a:r>
              <a:rPr lang="en-US" sz="2000" dirty="0"/>
              <a:t>&lt;5µm, travel&gt;1m</a:t>
            </a:r>
          </a:p>
          <a:p>
            <a:r>
              <a:rPr lang="en-US" sz="2400" dirty="0"/>
              <a:t>Contact</a:t>
            </a:r>
          </a:p>
          <a:p>
            <a:pPr lvl="1"/>
            <a:r>
              <a:rPr lang="en-US" sz="2000" dirty="0"/>
              <a:t>Hands, surfaces</a:t>
            </a:r>
          </a:p>
        </p:txBody>
      </p:sp>
    </p:spTree>
    <p:extLst>
      <p:ext uri="{BB962C8B-B14F-4D97-AF65-F5344CB8AC3E}">
        <p14:creationId xmlns:p14="http://schemas.microsoft.com/office/powerpoint/2010/main" val="208907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942" y="766033"/>
            <a:ext cx="10822858" cy="8994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long this virus can survive outside body 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" t="19479" r="9274" b="12343"/>
          <a:stretch/>
        </p:blipFill>
        <p:spPr>
          <a:xfrm>
            <a:off x="3377382" y="1665440"/>
            <a:ext cx="8922774" cy="46616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A309E90-27A8-442B-83AF-B3E8B30E06F4}"/>
              </a:ext>
            </a:extLst>
          </p:cNvPr>
          <p:cNvSpPr/>
          <p:nvPr/>
        </p:nvSpPr>
        <p:spPr>
          <a:xfrm>
            <a:off x="224489" y="1433344"/>
            <a:ext cx="297591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2800" dirty="0">
                <a:latin typeface="Gill Sans MT" panose="020B0502020104020203" pitchFamily="34" charset="0"/>
              </a:rPr>
              <a:t>Survivability outside body</a:t>
            </a:r>
            <a:r>
              <a:rPr lang="en-US" altLang="en-US" sz="2800" dirty="0" smtClean="0">
                <a:latin typeface="Gill Sans MT" panose="020B0502020104020203" pitchFamily="34" charset="0"/>
              </a:rPr>
              <a:t>:</a:t>
            </a:r>
          </a:p>
          <a:p>
            <a:pPr>
              <a:defRPr/>
            </a:pPr>
            <a:endParaRPr lang="en-US" altLang="en-US" sz="2800" dirty="0">
              <a:latin typeface="Gill Sans MT" panose="020B0502020104020203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>
                <a:latin typeface="Gill Sans MT" panose="020B0502020104020203" pitchFamily="34" charset="0"/>
              </a:rPr>
              <a:t>2-3 </a:t>
            </a:r>
            <a:r>
              <a:rPr lang="en-US" altLang="en-US" sz="2400" dirty="0">
                <a:latin typeface="Gill Sans MT" panose="020B0502020104020203" pitchFamily="34" charset="0"/>
              </a:rPr>
              <a:t>days on nonporous surfaces 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latin typeface="Gill Sans MT" panose="020B0502020104020203" pitchFamily="34" charset="0"/>
              </a:rPr>
              <a:t>8-12 hours on porous surfaces 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latin typeface="Gill Sans MT" panose="020B0502020104020203" pitchFamily="34" charset="0"/>
              </a:rPr>
              <a:t>Currently this information on 2019-nCoV not clear</a:t>
            </a:r>
          </a:p>
        </p:txBody>
      </p:sp>
    </p:spTree>
    <p:extLst>
      <p:ext uri="{BB962C8B-B14F-4D97-AF65-F5344CB8AC3E}">
        <p14:creationId xmlns:p14="http://schemas.microsoft.com/office/powerpoint/2010/main" val="360573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709EC-091F-4C13-846D-DAE6E3422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1535"/>
            <a:ext cx="10515600" cy="899407"/>
          </a:xfrm>
        </p:spPr>
        <p:txBody>
          <a:bodyPr/>
          <a:lstStyle/>
          <a:p>
            <a:pPr algn="ctr"/>
            <a:r>
              <a:rPr lang="en-IN" dirty="0"/>
              <a:t>Symptoms and Signs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04D15-EE46-409D-BDE6-D00251D3DA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960" y="1536220"/>
            <a:ext cx="5676900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Symptoms of COVID-19 appear within one to 14 days after exposure:  </a:t>
            </a:r>
          </a:p>
          <a:p>
            <a:pPr lvl="1"/>
            <a:r>
              <a:rPr lang="en-US" dirty="0"/>
              <a:t>Fever</a:t>
            </a:r>
          </a:p>
          <a:p>
            <a:pPr lvl="1"/>
            <a:r>
              <a:rPr lang="en-US" dirty="0"/>
              <a:t>Cough</a:t>
            </a:r>
          </a:p>
          <a:p>
            <a:pPr lvl="1"/>
            <a:r>
              <a:rPr lang="en-US" dirty="0"/>
              <a:t>Difficulty in </a:t>
            </a:r>
            <a:r>
              <a:rPr lang="en-US" dirty="0" smtClean="0"/>
              <a:t>breathing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Few people can develop symptoms such as diarrhea, rash, sore throat, body pain etc. 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dirty="0"/>
              <a:t>Symptoms can range in severity from very mild to severe </a:t>
            </a:r>
          </a:p>
          <a:p>
            <a:r>
              <a:rPr lang="en-US" dirty="0"/>
              <a:t>80% patients have mild symptoms  </a:t>
            </a:r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DFC9D4-706D-49AD-8026-18C915C6A40D}"/>
              </a:ext>
            </a:extLst>
          </p:cNvPr>
          <p:cNvSpPr txBox="1"/>
          <p:nvPr/>
        </p:nvSpPr>
        <p:spPr>
          <a:xfrm>
            <a:off x="914400" y="6041105"/>
            <a:ext cx="1104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/>
              </a:rPr>
              <a:t>Source: https://www.cdc.gov/coronavirus/2019-ncov/symptoms-testing/symptoms.html</a:t>
            </a: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Symptoms fever.">
            <a:extLst>
              <a:ext uri="{FF2B5EF4-FFF2-40B4-BE49-F238E27FC236}">
                <a16:creationId xmlns:a16="http://schemas.microsoft.com/office/drawing/2014/main" id="{93E0FC9C-EFDE-4E37-8D85-07C959B82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156" y="1056823"/>
            <a:ext cx="2959912" cy="2104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ymptoms cough.">
            <a:extLst>
              <a:ext uri="{FF2B5EF4-FFF2-40B4-BE49-F238E27FC236}">
                <a16:creationId xmlns:a16="http://schemas.microsoft.com/office/drawing/2014/main" id="{DEFD1A92-AACA-4F9D-8713-892A00EF8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213" y="2203489"/>
            <a:ext cx="2959912" cy="210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ymptoms shortness of breath">
            <a:extLst>
              <a:ext uri="{FF2B5EF4-FFF2-40B4-BE49-F238E27FC236}">
                <a16:creationId xmlns:a16="http://schemas.microsoft.com/office/drawing/2014/main" id="{B89C2411-9943-4702-A583-1E68F6999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25" y="3546872"/>
            <a:ext cx="3076575" cy="2187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22AA1A-E9E3-4D46-9743-0F895754A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46D46B-32C1-454C-9DF8-AF26DB1E5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317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80867F-F9EF-5241-AD59-2E3FBC349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646" y="150850"/>
            <a:ext cx="11170920" cy="437635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Presentation </a:t>
            </a:r>
            <a:r>
              <a:rPr lang="en-US" sz="3600" dirty="0"/>
              <a:t>of Illness </a:t>
            </a:r>
            <a:r>
              <a:rPr lang="en-US" sz="3600" dirty="0" smtClean="0"/>
              <a:t> (n=72,314</a:t>
            </a:r>
            <a:r>
              <a:rPr lang="en-US" sz="3600" dirty="0"/>
              <a:t>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D582001-7C53-104E-9CE8-38BA3A08D4C1}"/>
              </a:ext>
            </a:extLst>
          </p:cNvPr>
          <p:cNvSpPr/>
          <p:nvPr/>
        </p:nvSpPr>
        <p:spPr>
          <a:xfrm>
            <a:off x="8110945" y="4756202"/>
            <a:ext cx="2667001" cy="847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  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 MT" panose="020B0502020104020203" pitchFamily="34" charset="0"/>
              </a:rPr>
              <a:t>Mild=81%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6"/>
          <a:stretch/>
        </p:blipFill>
        <p:spPr>
          <a:xfrm>
            <a:off x="757646" y="584060"/>
            <a:ext cx="9743206" cy="57229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352AA99-7D4F-C748-AC89-0DD51EFFEA33}"/>
              </a:ext>
            </a:extLst>
          </p:cNvPr>
          <p:cNvSpPr txBox="1"/>
          <p:nvPr/>
        </p:nvSpPr>
        <p:spPr>
          <a:xfrm>
            <a:off x="191291" y="6302558"/>
            <a:ext cx="4867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</a:rPr>
              <a:t>Source-Health Soul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94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04D9B-660B-4E34-9B8F-29455D4B4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8142"/>
          </a:xfrm>
        </p:spPr>
        <p:txBody>
          <a:bodyPr/>
          <a:lstStyle/>
          <a:p>
            <a:r>
              <a:rPr lang="en-US" dirty="0"/>
              <a:t>Pattern of Disease Progression</a:t>
            </a:r>
            <a:endParaRPr lang="en-IN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A93AB64-B108-4689-967A-3D54CEF053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9855" y="717093"/>
            <a:ext cx="9822426" cy="58678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41F04E-5270-4A91-B76F-9B68B9EFF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7675" y="6334991"/>
            <a:ext cx="4925995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3BB0F-A884-44BD-AEA5-32AAB5252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798"/>
            <a:ext cx="10515600" cy="899407"/>
          </a:xfrm>
        </p:spPr>
        <p:txBody>
          <a:bodyPr>
            <a:normAutofit fontScale="90000"/>
          </a:bodyPr>
          <a:lstStyle/>
          <a:p>
            <a:pPr algn="ctr"/>
            <a:r>
              <a:rPr lang="en-IN" dirty="0"/>
              <a:t>Emergency warning signs for COVID-19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61C29D-CB68-4B06-ACA8-0652664F56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6967"/>
            <a:ext cx="10515600" cy="4351338"/>
          </a:xfrm>
        </p:spPr>
        <p:txBody>
          <a:bodyPr>
            <a:normAutofit/>
          </a:bodyPr>
          <a:lstStyle/>
          <a:p>
            <a:pPr lvl="1"/>
            <a:endParaRPr lang="en-US" sz="2800" dirty="0" smtClean="0"/>
          </a:p>
          <a:p>
            <a:pPr lvl="1"/>
            <a:r>
              <a:rPr lang="en-US" sz="2800" dirty="0" smtClean="0"/>
              <a:t>Difficulty in breathing </a:t>
            </a:r>
            <a:r>
              <a:rPr lang="en-US" sz="2800" dirty="0"/>
              <a:t>or shortness of breath</a:t>
            </a:r>
          </a:p>
          <a:p>
            <a:pPr lvl="1"/>
            <a:r>
              <a:rPr lang="en-US" sz="2800" dirty="0"/>
              <a:t>Persistent pain or pressure in the chest</a:t>
            </a:r>
          </a:p>
          <a:p>
            <a:pPr lvl="1"/>
            <a:r>
              <a:rPr lang="en-US" sz="2800" dirty="0"/>
              <a:t>C</a:t>
            </a:r>
            <a:r>
              <a:rPr lang="en-US" sz="2800" dirty="0" smtClean="0"/>
              <a:t>onfusion </a:t>
            </a:r>
            <a:r>
              <a:rPr lang="en-US" sz="2800" dirty="0"/>
              <a:t>or inability to arouse</a:t>
            </a:r>
          </a:p>
          <a:p>
            <a:pPr lvl="1"/>
            <a:r>
              <a:rPr lang="en-US" sz="2800" dirty="0"/>
              <a:t>Bluish lips or face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pPr marL="457200" lvl="1" indent="0" algn="just">
              <a:buNone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If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above signs present, the person must get immediate medical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attention. So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far, the death rate from the COVID-19 virus is about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6.9%.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However, this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</a:rPr>
              <a:t>may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change over time</a:t>
            </a:r>
            <a:endParaRPr lang="en-IN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1"/>
          <a:stretch/>
        </p:blipFill>
        <p:spPr>
          <a:xfrm>
            <a:off x="8983022" y="1671007"/>
            <a:ext cx="2280345" cy="204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5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90" y="151883"/>
            <a:ext cx="11818961" cy="8994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to differentiate probable COVID-19 cases?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296199"/>
          <a:ext cx="10515600" cy="471932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2587388">
                  <a:extLst>
                    <a:ext uri="{9D8B030D-6E8A-4147-A177-3AD203B41FA5}">
                      <a16:colId xmlns:a16="http://schemas.microsoft.com/office/drawing/2014/main" val="1382646160"/>
                    </a:ext>
                  </a:extLst>
                </a:gridCol>
                <a:gridCol w="2670412">
                  <a:extLst>
                    <a:ext uri="{9D8B030D-6E8A-4147-A177-3AD203B41FA5}">
                      <a16:colId xmlns:a16="http://schemas.microsoft.com/office/drawing/2014/main" val="387183002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94621541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949709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Gill Sans MT" panose="020B0502020104020203" pitchFamily="34" charset="0"/>
                        </a:rPr>
                        <a:t>Symptoms </a:t>
                      </a:r>
                      <a:endParaRPr lang="en-US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COVID-19</a:t>
                      </a:r>
                      <a:endParaRPr lang="en-US" b="1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Cold </a:t>
                      </a:r>
                      <a:endParaRPr lang="en-US" b="1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Gill Sans MT" panose="020B0502020104020203" pitchFamily="34" charset="0"/>
                        </a:rPr>
                        <a:t>Flu </a:t>
                      </a:r>
                      <a:endParaRPr lang="en-US" b="1" dirty="0">
                        <a:solidFill>
                          <a:schemeClr val="tx1"/>
                        </a:solidFill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26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Gill Sans MT" panose="020B0502020104020203" pitchFamily="34" charset="0"/>
                        </a:rPr>
                        <a:t>Severity of symptoms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Mild to severe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Gradual</a:t>
                      </a:r>
                      <a:r>
                        <a:rPr lang="en-US" baseline="0" dirty="0" smtClean="0">
                          <a:latin typeface="Gill Sans MT" panose="020B0502020104020203" pitchFamily="34" charset="0"/>
                        </a:rPr>
                        <a:t> onset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Abrupt onset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312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Gill Sans MT" panose="020B0502020104020203" pitchFamily="34" charset="0"/>
                        </a:rPr>
                        <a:t>Fever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Common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Rare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Common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2191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Gill Sans MT" panose="020B0502020104020203" pitchFamily="34" charset="0"/>
                        </a:rPr>
                        <a:t>Fatigue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Sometimes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Common</a:t>
                      </a:r>
                      <a:r>
                        <a:rPr lang="en-US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709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Gill Sans MT" panose="020B0502020104020203" pitchFamily="34" charset="0"/>
                        </a:rPr>
                        <a:t>Cough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Common (dry cough mostly)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Mild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Common (dry cough mostly)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145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Gill Sans MT" panose="020B0502020104020203" pitchFamily="34" charset="0"/>
                        </a:rPr>
                        <a:t>Sneezing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Common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No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961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Gill Sans MT" panose="020B0502020104020203" pitchFamily="34" charset="0"/>
                        </a:rPr>
                        <a:t>Aches &amp; pains</a:t>
                      </a:r>
                      <a:r>
                        <a:rPr lang="en-US" b="1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Sometimes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Common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595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Gill Sans MT" panose="020B0502020104020203" pitchFamily="34" charset="0"/>
                        </a:rPr>
                        <a:t>Runny or stuffy nose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Rare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Sometimes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405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Gill Sans MT" panose="020B0502020104020203" pitchFamily="34" charset="0"/>
                        </a:rPr>
                        <a:t>Sore throat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Sometimes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Common 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Sometimes </a:t>
                      </a: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881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Gill Sans MT" panose="020B0502020104020203" pitchFamily="34" charset="0"/>
                        </a:rPr>
                        <a:t>Diarrhoea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Rare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No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Sometimes for</a:t>
                      </a:r>
                      <a:r>
                        <a:rPr lang="en-US" baseline="0" dirty="0" smtClean="0">
                          <a:latin typeface="Gill Sans MT" panose="020B0502020104020203" pitchFamily="34" charset="0"/>
                        </a:rPr>
                        <a:t> children </a:t>
                      </a:r>
                      <a:endParaRPr lang="en-US" dirty="0" smtClean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623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Gill Sans MT" panose="020B0502020104020203" pitchFamily="34" charset="0"/>
                        </a:rPr>
                        <a:t>Headaches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Sometimes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Rare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Common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267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Gill Sans MT" panose="020B0502020104020203" pitchFamily="34" charset="0"/>
                        </a:rPr>
                        <a:t>Shortness of breath </a:t>
                      </a:r>
                      <a:endParaRPr lang="en-US" b="1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Sometimes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No</a:t>
                      </a:r>
                      <a:r>
                        <a:rPr lang="en-US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No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>
                    <a:solidFill>
                      <a:srgbClr val="66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850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740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99407"/>
          </a:xfrm>
        </p:spPr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99407"/>
            <a:ext cx="10515600" cy="5240092"/>
          </a:xfrm>
        </p:spPr>
        <p:txBody>
          <a:bodyPr>
            <a:normAutofit/>
          </a:bodyPr>
          <a:lstStyle/>
          <a:p>
            <a:r>
              <a:rPr lang="en-US" dirty="0" smtClean="0"/>
              <a:t>History of COVID 19</a:t>
            </a:r>
          </a:p>
          <a:p>
            <a:r>
              <a:rPr lang="en-US" dirty="0" smtClean="0"/>
              <a:t>Status of COVID 19</a:t>
            </a:r>
          </a:p>
          <a:p>
            <a:r>
              <a:rPr lang="en-US" dirty="0"/>
              <a:t>Epidemiology of COVID </a:t>
            </a:r>
            <a:r>
              <a:rPr lang="en-US" dirty="0" smtClean="0"/>
              <a:t>19</a:t>
            </a:r>
            <a:endParaRPr lang="en-US" dirty="0"/>
          </a:p>
          <a:p>
            <a:r>
              <a:rPr lang="en-US" dirty="0" smtClean="0"/>
              <a:t>High Risk groups</a:t>
            </a:r>
          </a:p>
          <a:p>
            <a:r>
              <a:rPr lang="en-US" dirty="0" smtClean="0"/>
              <a:t>Mode of transmission</a:t>
            </a:r>
          </a:p>
          <a:p>
            <a:r>
              <a:rPr lang="en-US" dirty="0" smtClean="0"/>
              <a:t>Sign &amp; symptoms </a:t>
            </a:r>
          </a:p>
          <a:p>
            <a:r>
              <a:rPr lang="en-US" dirty="0" smtClean="0"/>
              <a:t>Key Community messages</a:t>
            </a:r>
          </a:p>
          <a:p>
            <a:r>
              <a:rPr lang="en-US" dirty="0" smtClean="0"/>
              <a:t>How to address stigma</a:t>
            </a:r>
          </a:p>
          <a:p>
            <a:r>
              <a:rPr lang="en-US" dirty="0" smtClean="0"/>
              <a:t>Protocols for home quarantine</a:t>
            </a:r>
          </a:p>
          <a:p>
            <a:r>
              <a:rPr lang="en-US" dirty="0" smtClean="0"/>
              <a:t>Rational use of PPE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48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7"/>
          <p:cNvSpPr txBox="1">
            <a:spLocks noGrp="1"/>
          </p:cNvSpPr>
          <p:nvPr>
            <p:ph type="body" idx="1"/>
          </p:nvPr>
        </p:nvSpPr>
        <p:spPr>
          <a:xfrm>
            <a:off x="471955" y="2241755"/>
            <a:ext cx="10992166" cy="22860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pPr marL="0" indent="0">
              <a:buNone/>
            </a:pPr>
            <a:r>
              <a:rPr lang="en" sz="4800" b="1" dirty="0"/>
              <a:t>Prevention is better than cure</a:t>
            </a:r>
            <a:r>
              <a:rPr lang="en" sz="4800" b="1" dirty="0" smtClean="0"/>
              <a:t>!</a:t>
            </a:r>
          </a:p>
          <a:p>
            <a:pPr marL="0" indent="0">
              <a:buNone/>
            </a:pPr>
            <a:r>
              <a:rPr lang="en-US" sz="4800" b="1" dirty="0" smtClean="0"/>
              <a:t>O</a:t>
            </a:r>
            <a:r>
              <a:rPr lang="en" sz="4800" b="1" dirty="0" smtClean="0"/>
              <a:t>r </a:t>
            </a:r>
          </a:p>
          <a:p>
            <a:pPr marL="0" indent="0">
              <a:buNone/>
            </a:pPr>
            <a:r>
              <a:rPr lang="en" sz="4800" b="1" dirty="0" smtClean="0"/>
              <a:t>Prevention is always better than cure </a:t>
            </a:r>
            <a:endParaRPr sz="4800" b="1" dirty="0"/>
          </a:p>
        </p:txBody>
      </p:sp>
      <p:sp>
        <p:nvSpPr>
          <p:cNvPr id="157" name="Google Shape;157;p37"/>
          <p:cNvSpPr txBox="1">
            <a:spLocks noGrp="1"/>
          </p:cNvSpPr>
          <p:nvPr>
            <p:ph type="sldNum" idx="12"/>
          </p:nvPr>
        </p:nvSpPr>
        <p:spPr>
          <a:xfrm>
            <a:off x="5821650" y="6479803"/>
            <a:ext cx="548700" cy="378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20</a:t>
            </a:fld>
            <a:endParaRPr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752" y="301997"/>
            <a:ext cx="1654571" cy="168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3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4168" y="2107794"/>
            <a:ext cx="10515600" cy="1104850"/>
          </a:xfrm>
        </p:spPr>
        <p:txBody>
          <a:bodyPr/>
          <a:lstStyle/>
          <a:p>
            <a:r>
              <a:rPr lang="en-US" dirty="0" smtClean="0"/>
              <a:t>Key community messages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05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3768" y="175860"/>
            <a:ext cx="8967153" cy="8994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1.Keep washing your Hand regularly</a:t>
            </a:r>
            <a:endParaRPr lang="en-US" dirty="0"/>
          </a:p>
        </p:txBody>
      </p:sp>
      <p:sp>
        <p:nvSpPr>
          <p:cNvPr id="7" name="Flowchart: Sequential Access Storage 6"/>
          <p:cNvSpPr/>
          <p:nvPr/>
        </p:nvSpPr>
        <p:spPr>
          <a:xfrm rot="20431782">
            <a:off x="351220" y="801887"/>
            <a:ext cx="2806987" cy="2331595"/>
          </a:xfrm>
          <a:prstGeom prst="flowChartMagneticTap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atin typeface="Gill Sans MT" panose="020B0502020104020203" pitchFamily="34" charset="0"/>
              </a:rPr>
              <a:t>Washing your hands frequently can reduce the spread of the virus</a:t>
            </a:r>
            <a:endParaRPr lang="en-US" sz="2000" dirty="0">
              <a:latin typeface="Gill Sans MT" panose="020B0502020104020203" pitchFamily="34" charset="0"/>
            </a:endParaRPr>
          </a:p>
        </p:txBody>
      </p:sp>
      <p:sp>
        <p:nvSpPr>
          <p:cNvPr id="9" name="Flowchart: Sequential Access Storage 8"/>
          <p:cNvSpPr/>
          <p:nvPr/>
        </p:nvSpPr>
        <p:spPr>
          <a:xfrm rot="20431782">
            <a:off x="1116698" y="3331081"/>
            <a:ext cx="3126845" cy="2965957"/>
          </a:xfrm>
          <a:prstGeom prst="flowChartMagneticTap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IN" dirty="0">
                <a:latin typeface="Gill Sans MT" panose="020B0502020104020203" pitchFamily="34" charset="0"/>
              </a:rPr>
              <a:t>Frequently </a:t>
            </a:r>
            <a:r>
              <a:rPr lang="en-IN" sz="2000" dirty="0">
                <a:latin typeface="Gill Sans MT" panose="020B0502020104020203" pitchFamily="34" charset="0"/>
              </a:rPr>
              <a:t>wash hands with soap &amp; water or hand sanitizer at least for 20 secs even if visibly clean.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5" t="15280" r="11973" b="4631"/>
          <a:stretch/>
        </p:blipFill>
        <p:spPr>
          <a:xfrm>
            <a:off x="5317343" y="1366613"/>
            <a:ext cx="6525612" cy="510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02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5091"/>
            <a:ext cx="10515600" cy="899407"/>
          </a:xfrm>
        </p:spPr>
        <p:txBody>
          <a:bodyPr/>
          <a:lstStyle/>
          <a:p>
            <a:r>
              <a:rPr lang="en-US" dirty="0" smtClean="0"/>
              <a:t>Steps of Handwashing </a:t>
            </a: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66" y="1119532"/>
            <a:ext cx="8910691" cy="18334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" y="2717975"/>
            <a:ext cx="8951628" cy="16467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175" y="4309238"/>
            <a:ext cx="8910691" cy="1558961"/>
          </a:xfrm>
          <a:prstGeom prst="rect">
            <a:avLst/>
          </a:prstGeom>
        </p:spPr>
      </p:pic>
      <p:pic>
        <p:nvPicPr>
          <p:cNvPr id="7" name="Picture 4" descr="washing hands under faucet">
            <a:extLst>
              <a:ext uri="{FF2B5EF4-FFF2-40B4-BE49-F238E27FC236}">
                <a16:creationId xmlns:a16="http://schemas.microsoft.com/office/drawing/2014/main" id="{15B9A79F-CAFC-4F7A-916C-81550A15D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089" y="776565"/>
            <a:ext cx="2954161" cy="256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using hand sanitizer">
            <a:extLst>
              <a:ext uri="{FF2B5EF4-FFF2-40B4-BE49-F238E27FC236}">
                <a16:creationId xmlns:a16="http://schemas.microsoft.com/office/drawing/2014/main" id="{C1056ED6-4197-4206-9583-DFC650817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089" y="4056018"/>
            <a:ext cx="2954161" cy="250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44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955" y="316328"/>
            <a:ext cx="10515600" cy="899407"/>
          </a:xfrm>
        </p:spPr>
        <p:txBody>
          <a:bodyPr>
            <a:normAutofit/>
          </a:bodyPr>
          <a:lstStyle/>
          <a:p>
            <a:r>
              <a:rPr lang="en-US" dirty="0" smtClean="0"/>
              <a:t>II. A </a:t>
            </a:r>
            <a:r>
              <a:rPr lang="en-US" dirty="0"/>
              <a:t>new normal </a:t>
            </a:r>
            <a:r>
              <a:rPr lang="en-US" dirty="0" smtClean="0"/>
              <a:t>- Wear </a:t>
            </a:r>
            <a:r>
              <a:rPr lang="en-US" dirty="0"/>
              <a:t>a mask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1330" y="3038168"/>
            <a:ext cx="5250425" cy="3524857"/>
          </a:xfrm>
          <a:prstGeom prst="rect">
            <a:avLst/>
          </a:prstGeom>
        </p:spPr>
      </p:pic>
      <p:sp>
        <p:nvSpPr>
          <p:cNvPr id="6" name="Down Ribbon 5"/>
          <p:cNvSpPr/>
          <p:nvPr/>
        </p:nvSpPr>
        <p:spPr>
          <a:xfrm>
            <a:off x="855408" y="1196198"/>
            <a:ext cx="5250425" cy="1822433"/>
          </a:xfrm>
          <a:prstGeom prst="ribb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Gill Sans MT" panose="020B0502020104020203" pitchFamily="34" charset="0"/>
              </a:rPr>
              <a:t>Wear reusable handmade face-cover/mask all the time </a:t>
            </a:r>
            <a:endParaRPr lang="en-US" sz="2400" dirty="0">
              <a:latin typeface="Gill Sans MT" panose="020B050202010402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955" y="1215735"/>
            <a:ext cx="4734231" cy="542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8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49839"/>
            <a:ext cx="10515600" cy="899407"/>
          </a:xfrm>
        </p:spPr>
        <p:txBody>
          <a:bodyPr/>
          <a:lstStyle/>
          <a:p>
            <a:r>
              <a:rPr lang="en-US" dirty="0" smtClean="0"/>
              <a:t>Continued…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22025" y="1517955"/>
            <a:ext cx="5424948" cy="4351338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Everyone does not need to wear a </a:t>
            </a:r>
            <a:r>
              <a:rPr lang="en-US" dirty="0" smtClean="0">
                <a:solidFill>
                  <a:srgbClr val="C00000"/>
                </a:solidFill>
              </a:rPr>
              <a:t>PPE (personal protective Equipment's. however Mask is mandatory for all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Do not throw Masks here &amp; there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Disposal of mask – 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Sanitize (with disinfectants )</a:t>
            </a:r>
          </a:p>
          <a:p>
            <a:pPr lvl="1"/>
            <a:r>
              <a:rPr lang="en-US" dirty="0" smtClean="0">
                <a:solidFill>
                  <a:srgbClr val="C00000"/>
                </a:solidFill>
              </a:rPr>
              <a:t>Cut into pieces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&amp; Discard safely 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776566"/>
              </p:ext>
            </p:extLst>
          </p:nvPr>
        </p:nvGraphicFramePr>
        <p:xfrm>
          <a:off x="542413" y="1517955"/>
          <a:ext cx="5946879" cy="3967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948">
                  <a:extLst>
                    <a:ext uri="{9D8B030D-6E8A-4147-A177-3AD203B41FA5}">
                      <a16:colId xmlns:a16="http://schemas.microsoft.com/office/drawing/2014/main" val="4218437284"/>
                    </a:ext>
                  </a:extLst>
                </a:gridCol>
                <a:gridCol w="3238638">
                  <a:extLst>
                    <a:ext uri="{9D8B030D-6E8A-4147-A177-3AD203B41FA5}">
                      <a16:colId xmlns:a16="http://schemas.microsoft.com/office/drawing/2014/main" val="383829563"/>
                    </a:ext>
                  </a:extLst>
                </a:gridCol>
                <a:gridCol w="1982293">
                  <a:extLst>
                    <a:ext uri="{9D8B030D-6E8A-4147-A177-3AD203B41FA5}">
                      <a16:colId xmlns:a16="http://schemas.microsoft.com/office/drawing/2014/main" val="1557352329"/>
                    </a:ext>
                  </a:extLst>
                </a:gridCol>
              </a:tblGrid>
              <a:tr h="991829">
                <a:tc>
                  <a:txBody>
                    <a:bodyPr/>
                    <a:lstStyle/>
                    <a:p>
                      <a:r>
                        <a:rPr lang="en-US" dirty="0" smtClean="0"/>
                        <a:t>SN.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Occupation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PPE1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397478"/>
                  </a:ext>
                </a:extLst>
              </a:tr>
              <a:tr h="991829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Drivers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Mask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124473"/>
                  </a:ext>
                </a:extLst>
              </a:tr>
              <a:tr h="991829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Traffic Police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Mask</a:t>
                      </a:r>
                      <a:r>
                        <a:rPr lang="en-US" baseline="0" dirty="0" smtClean="0"/>
                        <a:t> &amp; plastic gloves (Not surgical gloves)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189134"/>
                  </a:ext>
                </a:extLst>
              </a:tr>
              <a:tr h="991829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Canteen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Mask</a:t>
                      </a:r>
                      <a:r>
                        <a:rPr lang="en-US" baseline="0" dirty="0" smtClean="0"/>
                        <a:t> &amp; plastic gloves (Not surgical gloves)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48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421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029" y="943896"/>
            <a:ext cx="10515600" cy="3539614"/>
          </a:xfrm>
        </p:spPr>
        <p:txBody>
          <a:bodyPr>
            <a:normAutofit/>
          </a:bodyPr>
          <a:lstStyle/>
          <a:p>
            <a:pPr marL="0" indent="0"/>
            <a:r>
              <a:rPr lang="en-US" sz="8800" dirty="0">
                <a:solidFill>
                  <a:srgbClr val="C00000"/>
                </a:solidFill>
              </a:rPr>
              <a:t>Everyone does not need to wear a </a:t>
            </a:r>
            <a:r>
              <a:rPr lang="en-US" sz="8800" dirty="0" smtClean="0">
                <a:solidFill>
                  <a:srgbClr val="C00000"/>
                </a:solidFill>
              </a:rPr>
              <a:t>PPE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28973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>
            <a:spLocks noGrp="1"/>
          </p:cNvSpPr>
          <p:nvPr>
            <p:ph type="title"/>
          </p:nvPr>
        </p:nvSpPr>
        <p:spPr>
          <a:xfrm>
            <a:off x="312821" y="505223"/>
            <a:ext cx="11594430" cy="399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spcBef>
                <a:spcPts val="0"/>
              </a:spcBef>
              <a:buClr>
                <a:schemeClr val="dk1"/>
              </a:buClr>
              <a:buSzPts val="3959"/>
            </a:pPr>
            <a:r>
              <a:rPr lang="en-US" sz="3600" dirty="0" smtClean="0"/>
              <a:t>Rationale use of Personal Protective Equipment for COVID-19 </a:t>
            </a:r>
            <a:endParaRPr sz="3600" dirty="0"/>
          </a:p>
        </p:txBody>
      </p:sp>
      <p:sp>
        <p:nvSpPr>
          <p:cNvPr id="103" name="Google Shape;103;p15"/>
          <p:cNvSpPr/>
          <p:nvPr/>
        </p:nvSpPr>
        <p:spPr>
          <a:xfrm>
            <a:off x="0" y="6499231"/>
            <a:ext cx="11594429" cy="498646"/>
          </a:xfrm>
          <a:prstGeom prst="rect">
            <a:avLst/>
          </a:prstGeom>
          <a:noFill/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b="1" i="1" u="none" strike="noStrike" cap="none" dirty="0" smtClean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i="1" u="none" strike="noStrike" cap="none" dirty="0" smtClean="0">
                <a:solidFill>
                  <a:schemeClr val="bg1"/>
                </a:solidFill>
                <a:latin typeface="Gill Sans MT" panose="020B0502020104020203" pitchFamily="34" charset="0"/>
                <a:ea typeface="Calibri"/>
                <a:cs typeface="Calibri"/>
                <a:sym typeface="Calibri"/>
              </a:rPr>
              <a:t>WHO </a:t>
            </a:r>
            <a:r>
              <a:rPr lang="en-US" sz="1400" i="1" u="none" strike="noStrike" cap="none" dirty="0">
                <a:solidFill>
                  <a:schemeClr val="bg1"/>
                </a:solidFill>
                <a:latin typeface="Gill Sans MT" panose="020B0502020104020203" pitchFamily="34" charset="0"/>
                <a:ea typeface="Calibri"/>
                <a:cs typeface="Calibri"/>
                <a:sym typeface="Calibri"/>
              </a:rPr>
              <a:t>interim guidance document for Rational use of personal protective </a:t>
            </a:r>
            <a:r>
              <a:rPr lang="en-US" sz="1400" i="1" u="none" strike="noStrike" cap="none" dirty="0" smtClean="0">
                <a:solidFill>
                  <a:schemeClr val="bg1"/>
                </a:solidFill>
                <a:latin typeface="Gill Sans MT" panose="020B0502020104020203" pitchFamily="34" charset="0"/>
                <a:ea typeface="Calibri"/>
                <a:cs typeface="Calibri"/>
                <a:sym typeface="Calibri"/>
              </a:rPr>
              <a:t>equipment for COVID-19 </a:t>
            </a:r>
            <a:r>
              <a:rPr lang="en-US" sz="1600" b="1" i="1" u="none" strike="noStrike" cap="none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1600" b="1" i="1" u="none" strike="noStrike" cap="none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600" b="1" i="1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580607" y="1319348"/>
            <a:ext cx="8765175" cy="4972608"/>
            <a:chOff x="1358536" y="1105706"/>
            <a:chExt cx="9287693" cy="520559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8536" y="1105706"/>
              <a:ext cx="9287693" cy="4628888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8895" y="5558828"/>
              <a:ext cx="9137334" cy="752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7347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239" y="265504"/>
            <a:ext cx="11975690" cy="104713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III. Social distancing-</a:t>
            </a:r>
            <a:r>
              <a:rPr lang="en-US" dirty="0"/>
              <a:t>Help the break chain of </a:t>
            </a:r>
            <a:r>
              <a:rPr lang="en-US" dirty="0" smtClean="0"/>
              <a:t>COVID 19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91199" y="1725561"/>
            <a:ext cx="6400801" cy="48344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78F081-2188-4C30-BCC8-8F7A3B314B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71"/>
          <a:stretch/>
        </p:blipFill>
        <p:spPr>
          <a:xfrm>
            <a:off x="-13253" y="1725561"/>
            <a:ext cx="5804452" cy="483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0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5358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IV. Respiratory </a:t>
            </a:r>
            <a:r>
              <a:rPr lang="en-US" dirty="0"/>
              <a:t>hygiene/Etiquette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92" y="832464"/>
            <a:ext cx="5992308" cy="3724787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  <a:buSzPts val="2400"/>
              <a:buNone/>
            </a:pPr>
            <a:r>
              <a:rPr lang="en-US" sz="2400" dirty="0"/>
              <a:t>Reduces the  spread of microorganisms (germs) that cause respiratory infections (colds, flu).</a:t>
            </a:r>
          </a:p>
          <a:p>
            <a:pPr marL="342900" lvl="0" indent="-342900">
              <a:buClr>
                <a:schemeClr val="dk1"/>
              </a:buClr>
              <a:buSzPts val="2400"/>
            </a:pPr>
            <a:r>
              <a:rPr lang="en-US" sz="2400" dirty="0"/>
              <a:t>Turn head away from others when coughing/sneezing</a:t>
            </a:r>
          </a:p>
          <a:p>
            <a:pPr marL="342900" lvl="0" indent="-342900">
              <a:buClr>
                <a:schemeClr val="dk1"/>
              </a:buClr>
              <a:buSzPts val="2400"/>
            </a:pPr>
            <a:r>
              <a:rPr lang="en-US" sz="2400" dirty="0"/>
              <a:t>Cover the nose and mouth with a tissue. </a:t>
            </a:r>
          </a:p>
          <a:p>
            <a:pPr marL="342900" lvl="0" indent="-342900">
              <a:buClr>
                <a:schemeClr val="dk1"/>
              </a:buClr>
              <a:buSzPts val="2400"/>
            </a:pPr>
            <a:r>
              <a:rPr lang="en-US" sz="2400" dirty="0"/>
              <a:t>If tissues are used, discard immediately into the trash</a:t>
            </a:r>
          </a:p>
          <a:p>
            <a:pPr marL="342900" lvl="0" indent="-342900">
              <a:buClr>
                <a:schemeClr val="dk1"/>
              </a:buClr>
              <a:buSzPts val="2400"/>
            </a:pPr>
            <a:r>
              <a:rPr lang="en-US" sz="2400" dirty="0"/>
              <a:t>Cough/sneeze into your sleeve if no tissue is </a:t>
            </a:r>
            <a:r>
              <a:rPr lang="en-US" sz="2400" dirty="0" smtClean="0"/>
              <a:t>available</a:t>
            </a:r>
            <a:endParaRPr lang="en-US" sz="2400" dirty="0"/>
          </a:p>
        </p:txBody>
      </p:sp>
      <p:pic>
        <p:nvPicPr>
          <p:cNvPr id="4" name="Google Shape;311;p36" descr="A close up of a sign&#10;&#10;Description generated with high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06417" y="4557251"/>
            <a:ext cx="2200713" cy="2200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312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12599" y="953589"/>
            <a:ext cx="2477576" cy="3603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9416" y="953588"/>
            <a:ext cx="3032030" cy="3603663"/>
          </a:xfrm>
          <a:prstGeom prst="rect">
            <a:avLst/>
          </a:prstGeom>
        </p:spPr>
      </p:pic>
      <p:sp>
        <p:nvSpPr>
          <p:cNvPr id="8" name="Smiley Face 7"/>
          <p:cNvSpPr/>
          <p:nvPr/>
        </p:nvSpPr>
        <p:spPr>
          <a:xfrm>
            <a:off x="2109020" y="4676839"/>
            <a:ext cx="2679264" cy="196153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Gill Sans MT" panose="020B0502020104020203" pitchFamily="34" charset="0"/>
              </a:rPr>
              <a:t>Don’t not forget to clean your hands with soap &amp; water or alcohol based products</a:t>
            </a:r>
            <a:endParaRPr lang="en-US" dirty="0">
              <a:latin typeface="Gill Sans MT" panose="020B05020201040202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177584" y="4896511"/>
            <a:ext cx="609032" cy="1697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83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7"/>
          <p:cNvSpPr txBox="1">
            <a:spLocks noGrp="1"/>
          </p:cNvSpPr>
          <p:nvPr>
            <p:ph type="body" idx="1"/>
          </p:nvPr>
        </p:nvSpPr>
        <p:spPr>
          <a:xfrm>
            <a:off x="471955" y="2844300"/>
            <a:ext cx="10992166" cy="1093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pPr marL="0" indent="0">
              <a:buNone/>
            </a:pPr>
            <a:r>
              <a:rPr lang="en" sz="4800" b="1" dirty="0" smtClean="0"/>
              <a:t>Can We stop Coronavirus?</a:t>
            </a:r>
          </a:p>
        </p:txBody>
      </p:sp>
      <p:sp>
        <p:nvSpPr>
          <p:cNvPr id="157" name="Google Shape;157;p37"/>
          <p:cNvSpPr txBox="1">
            <a:spLocks noGrp="1"/>
          </p:cNvSpPr>
          <p:nvPr>
            <p:ph type="sldNum" idx="12"/>
          </p:nvPr>
        </p:nvSpPr>
        <p:spPr>
          <a:xfrm>
            <a:off x="5821650" y="6479803"/>
            <a:ext cx="548700" cy="378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189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2320" y="176982"/>
            <a:ext cx="9056584" cy="107663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V. Avoid frequent touching </a:t>
            </a:r>
            <a:r>
              <a:rPr lang="en-US" dirty="0"/>
              <a:t>your </a:t>
            </a:r>
            <a:r>
              <a:rPr lang="en-US" dirty="0" smtClean="0"/>
              <a:t>face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933" y="1253615"/>
            <a:ext cx="9791854" cy="508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22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418" y="30839"/>
            <a:ext cx="9778181" cy="61675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VI. Avoid social Gathering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7420" y="756496"/>
            <a:ext cx="5294671" cy="3033840"/>
          </a:xfrm>
          <a:prstGeom prst="rect">
            <a:avLst/>
          </a:prstGeom>
        </p:spPr>
      </p:pic>
      <p:sp>
        <p:nvSpPr>
          <p:cNvPr id="9" name="Snip Single Corner Rectangle 8"/>
          <p:cNvSpPr/>
          <p:nvPr/>
        </p:nvSpPr>
        <p:spPr>
          <a:xfrm>
            <a:off x="7801897" y="825320"/>
            <a:ext cx="4129548" cy="1607575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Gill Sans MT" panose="020B0502020104020203" pitchFamily="34" charset="0"/>
              </a:rPr>
              <a:t>Limit you social gatherings &amp; connect virtually </a:t>
            </a:r>
          </a:p>
        </p:txBody>
      </p:sp>
      <p:sp>
        <p:nvSpPr>
          <p:cNvPr id="10" name="Snip Single Corner Rectangle 9"/>
          <p:cNvSpPr/>
          <p:nvPr/>
        </p:nvSpPr>
        <p:spPr>
          <a:xfrm>
            <a:off x="7801897" y="2880262"/>
            <a:ext cx="4129548" cy="1607575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Gill Sans MT" panose="020B0502020104020203" pitchFamily="34" charset="0"/>
              </a:rPr>
              <a:t>Keep number of guests minimal  if social events cant be avoided </a:t>
            </a:r>
            <a:endParaRPr lang="en-US" sz="2400" dirty="0">
              <a:latin typeface="Gill Sans MT" panose="020B0502020104020203" pitchFamily="34" charset="0"/>
            </a:endParaRPr>
          </a:p>
        </p:txBody>
      </p:sp>
      <p:sp>
        <p:nvSpPr>
          <p:cNvPr id="11" name="Snip Single Corner Rectangle 10"/>
          <p:cNvSpPr/>
          <p:nvPr/>
        </p:nvSpPr>
        <p:spPr>
          <a:xfrm>
            <a:off x="7801897" y="4935204"/>
            <a:ext cx="4129548" cy="1607575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Gill Sans MT" panose="020B0502020104020203" pitchFamily="34" charset="0"/>
              </a:rPr>
              <a:t>E.g.. Marriage - Max 50</a:t>
            </a:r>
          </a:p>
          <a:p>
            <a:pPr algn="ctr"/>
            <a:r>
              <a:rPr lang="en-US" sz="2400" dirty="0" smtClean="0">
                <a:latin typeface="Gill Sans MT" panose="020B0502020104020203" pitchFamily="34" charset="0"/>
              </a:rPr>
              <a:t>For funeral- Max 20  </a:t>
            </a:r>
            <a:endParaRPr lang="en-US" sz="2400" dirty="0">
              <a:latin typeface="Gill Sans MT" panose="020B0502020104020203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7" r="3665" b="7247"/>
          <a:stretch/>
        </p:blipFill>
        <p:spPr>
          <a:xfrm>
            <a:off x="737419" y="3790335"/>
            <a:ext cx="5294671" cy="287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71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213" y="77530"/>
            <a:ext cx="10515600" cy="53172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VII. Avoid Public spitting </a:t>
            </a:r>
            <a:endParaRPr lang="en-US" dirty="0"/>
          </a:p>
        </p:txBody>
      </p:sp>
      <p:sp>
        <p:nvSpPr>
          <p:cNvPr id="5" name="Explosion 1 4"/>
          <p:cNvSpPr/>
          <p:nvPr/>
        </p:nvSpPr>
        <p:spPr>
          <a:xfrm rot="18562212">
            <a:off x="-373832" y="1293737"/>
            <a:ext cx="4268296" cy="3505167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Gill Sans MT" panose="020B0502020104020203" pitchFamily="34" charset="0"/>
              </a:rPr>
              <a:t>Do not spit in public </a:t>
            </a:r>
            <a:r>
              <a:rPr lang="en-US" sz="2000" b="1" dirty="0">
                <a:latin typeface="Gill Sans MT" panose="020B0502020104020203" pitchFamily="34" charset="0"/>
              </a:rPr>
              <a:t>place &amp; Be a responsible citizen </a:t>
            </a:r>
          </a:p>
          <a:p>
            <a:pPr algn="ctr"/>
            <a:r>
              <a:rPr lang="en-US" sz="2000" b="1" dirty="0" smtClean="0">
                <a:latin typeface="Gill Sans MT" panose="020B0502020104020203" pitchFamily="34" charset="0"/>
              </a:rPr>
              <a:t> </a:t>
            </a:r>
            <a:endParaRPr lang="en-US" sz="2000" b="1" dirty="0">
              <a:latin typeface="Gill Sans MT" panose="020B0502020104020203" pitchFamily="34" charset="0"/>
            </a:endParaRPr>
          </a:p>
        </p:txBody>
      </p:sp>
      <p:sp>
        <p:nvSpPr>
          <p:cNvPr id="7" name="Explosion 1 6"/>
          <p:cNvSpPr/>
          <p:nvPr/>
        </p:nvSpPr>
        <p:spPr>
          <a:xfrm rot="19827939">
            <a:off x="3631109" y="869297"/>
            <a:ext cx="3392129" cy="2714831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Gill Sans MT" panose="020B0502020104020203" pitchFamily="34" charset="0"/>
              </a:rPr>
              <a:t>It can increase the risk of  spread of COVID 19</a:t>
            </a:r>
            <a:endParaRPr lang="en-US" sz="2000" b="1" dirty="0">
              <a:latin typeface="Gill Sans MT" panose="020B0502020104020203" pitchFamily="34" charset="0"/>
            </a:endParaRPr>
          </a:p>
        </p:txBody>
      </p:sp>
      <p:sp>
        <p:nvSpPr>
          <p:cNvPr id="8" name="Explosion 1 7"/>
          <p:cNvSpPr/>
          <p:nvPr/>
        </p:nvSpPr>
        <p:spPr>
          <a:xfrm rot="19214465">
            <a:off x="2236235" y="4035653"/>
            <a:ext cx="3392129" cy="2714831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Gill Sans MT" panose="020B0502020104020203" pitchFamily="34" charset="0"/>
              </a:rPr>
              <a:t>Spitting in public is a punishable act</a:t>
            </a:r>
            <a:endParaRPr lang="en-US" sz="2000" b="1" dirty="0">
              <a:latin typeface="Gill Sans MT" panose="020B0502020104020203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212" y="1210789"/>
            <a:ext cx="4527755" cy="470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4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261600"/>
            <a:ext cx="7620000" cy="50064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0675" y="156750"/>
            <a:ext cx="10515600" cy="1104850"/>
          </a:xfrm>
        </p:spPr>
        <p:txBody>
          <a:bodyPr>
            <a:normAutofit/>
          </a:bodyPr>
          <a:lstStyle/>
          <a:p>
            <a:r>
              <a:rPr lang="en-IN" dirty="0" smtClean="0"/>
              <a:t>VIII. See </a:t>
            </a:r>
            <a:r>
              <a:rPr lang="en-IN" dirty="0"/>
              <a:t>a doctor if you feel </a:t>
            </a:r>
            <a:r>
              <a:rPr lang="en-IN" dirty="0" smtClean="0"/>
              <a:t>unwell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95768" y="1579431"/>
            <a:ext cx="855406" cy="4001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Gill Sans MT" panose="020B0502020104020203" pitchFamily="34" charset="0"/>
              </a:rPr>
              <a:t>   108</a:t>
            </a:r>
            <a:endParaRPr lang="en-US" sz="2000" dirty="0">
              <a:latin typeface="Gill Sans MT" panose="020B0502020104020203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 rot="19551424">
            <a:off x="-58994" y="2372451"/>
            <a:ext cx="4893022" cy="167981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30400" indent="-230400" algn="ctr">
              <a:lnSpc>
                <a:spcPct val="110000"/>
              </a:lnSpc>
            </a:pPr>
            <a:r>
              <a:rPr lang="en-IN" sz="3200" dirty="0" smtClean="0">
                <a:latin typeface="Gill Sans MT" panose="020B0502020104020203" pitchFamily="34" charset="0"/>
              </a:rPr>
              <a:t>While </a:t>
            </a:r>
            <a:r>
              <a:rPr lang="en-IN" sz="3200" dirty="0">
                <a:latin typeface="Gill Sans MT" panose="020B0502020104020203" pitchFamily="34" charset="0"/>
              </a:rPr>
              <a:t>visiting doctor, wear a mask/cloth to cover your nose and mouth</a:t>
            </a:r>
          </a:p>
        </p:txBody>
      </p:sp>
    </p:spTree>
    <p:extLst>
      <p:ext uri="{BB962C8B-B14F-4D97-AF65-F5344CB8AC3E}">
        <p14:creationId xmlns:p14="http://schemas.microsoft.com/office/powerpoint/2010/main" val="342790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736" y="0"/>
            <a:ext cx="4439264" cy="56132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IX. Stay home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339529"/>
            <a:ext cx="6887498" cy="3170682"/>
          </a:xfrm>
        </p:spPr>
        <p:txBody>
          <a:bodyPr>
            <a:normAutofit lnSpcReduction="10000"/>
          </a:bodyPr>
          <a:lstStyle/>
          <a:p>
            <a:pPr lvl="0">
              <a:buClr>
                <a:srgbClr val="00667D"/>
              </a:buClr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accent1"/>
                </a:solidFill>
              </a:rPr>
              <a:t>Protect others by </a:t>
            </a:r>
            <a:r>
              <a:rPr lang="en-US" dirty="0"/>
              <a:t>Staying home if you’re sick except to get medical care  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Avoid contacts with </a:t>
            </a:r>
            <a:r>
              <a:rPr lang="en-US" dirty="0"/>
              <a:t>people who are </a:t>
            </a:r>
            <a:r>
              <a:rPr lang="en-US" dirty="0" smtClean="0"/>
              <a:t>sick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Maintain </a:t>
            </a:r>
            <a:r>
              <a:rPr lang="en-US" dirty="0"/>
              <a:t>at least </a:t>
            </a:r>
            <a:r>
              <a:rPr lang="en-US" dirty="0" smtClean="0"/>
              <a:t>2 </a:t>
            </a:r>
            <a:r>
              <a:rPr lang="en-US" dirty="0"/>
              <a:t>meter distance between you &amp; </a:t>
            </a:r>
            <a:r>
              <a:rPr lang="en-US" dirty="0" smtClean="0"/>
              <a:t>others.</a:t>
            </a:r>
            <a:endParaRPr lang="en-US" dirty="0"/>
          </a:p>
        </p:txBody>
      </p:sp>
      <p:pic>
        <p:nvPicPr>
          <p:cNvPr id="5" name="Picture 4" descr="man in bed">
            <a:extLst>
              <a:ext uri="{FF2B5EF4-FFF2-40B4-BE49-F238E27FC236}">
                <a16:creationId xmlns:a16="http://schemas.microsoft.com/office/drawing/2014/main" id="{0C06AAA9-F65E-413D-AD64-FE670002F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950" y="551585"/>
            <a:ext cx="2603090" cy="260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498" y="561322"/>
            <a:ext cx="5191432" cy="594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57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7827"/>
            <a:ext cx="10515600" cy="899407"/>
          </a:xfrm>
        </p:spPr>
        <p:txBody>
          <a:bodyPr/>
          <a:lstStyle/>
          <a:p>
            <a:r>
              <a:rPr lang="en-US" dirty="0" smtClean="0"/>
              <a:t>X. Follow cleanliness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5294"/>
            <a:ext cx="3961017" cy="3870038"/>
          </a:xfrm>
        </p:spPr>
        <p:txBody>
          <a:bodyPr>
            <a:normAutofit/>
          </a:bodyPr>
          <a:lstStyle/>
          <a:p>
            <a:r>
              <a:rPr lang="en-US" dirty="0"/>
              <a:t>Keep your house clean &amp; well ventilated  and disinfect floors, tables, TV remotes etc</a:t>
            </a:r>
            <a:r>
              <a:rPr lang="en-US" dirty="0" smtClean="0"/>
              <a:t>.</a:t>
            </a:r>
          </a:p>
          <a:p>
            <a:pPr marL="285750" lvl="0" indent="-285750">
              <a:buClr>
                <a:schemeClr val="dk1"/>
              </a:buClr>
              <a:buSzPts val="2400"/>
            </a:pPr>
            <a:r>
              <a:rPr lang="en-US" dirty="0" smtClean="0"/>
              <a:t>Thorough </a:t>
            </a:r>
            <a:r>
              <a:rPr lang="en-US" dirty="0"/>
              <a:t>cleaning environmental surfaces with water and </a:t>
            </a:r>
            <a:r>
              <a:rPr lang="en-US" dirty="0" smtClean="0"/>
              <a:t>detergent/bleaching solution/soap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017" y="1267233"/>
            <a:ext cx="7999925" cy="5030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33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4984"/>
            <a:ext cx="10972800" cy="447674"/>
          </a:xfrm>
        </p:spPr>
        <p:txBody>
          <a:bodyPr>
            <a:normAutofit fontScale="90000"/>
          </a:bodyPr>
          <a:lstStyle/>
          <a:p>
            <a:r>
              <a:rPr lang="en-US" dirty="0"/>
              <a:t>XI. Boost up your immunity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252CD4-6719-4BA2-8EEC-7902B1813D29}" type="slidenum">
              <a:rPr lang="en-US" altLang="en-US" smtClean="0">
                <a:solidFill>
                  <a:srgbClr val="002A6C"/>
                </a:solidFill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 altLang="en-US" dirty="0">
              <a:solidFill>
                <a:srgbClr val="002A6C"/>
              </a:solidFill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2553" y="995562"/>
            <a:ext cx="4160958" cy="4933290"/>
          </a:xfrm>
        </p:spPr>
        <p:txBody>
          <a:bodyPr>
            <a:noAutofit/>
          </a:bodyPr>
          <a:lstStyle/>
          <a:p>
            <a:pPr marL="285750" lvl="0" indent="-285750">
              <a:buClr>
                <a:schemeClr val="dk1"/>
              </a:buClr>
              <a:buSzPts val="2400"/>
            </a:pPr>
            <a:r>
              <a:rPr lang="en-US" sz="2800" dirty="0"/>
              <a:t>Prefer home cooked </a:t>
            </a:r>
            <a:r>
              <a:rPr lang="en-US" sz="2800" dirty="0" smtClean="0"/>
              <a:t>&amp; Health food</a:t>
            </a:r>
            <a:r>
              <a:rPr lang="en-US" sz="2800" dirty="0"/>
              <a:t>.</a:t>
            </a:r>
          </a:p>
          <a:p>
            <a:pPr marL="285750" lvl="0" indent="-285750">
              <a:buClr>
                <a:schemeClr val="dk1"/>
              </a:buClr>
              <a:buSzPts val="2400"/>
            </a:pPr>
            <a:r>
              <a:rPr lang="en-US" sz="2800" dirty="0"/>
              <a:t>Stay hydrated </a:t>
            </a:r>
          </a:p>
          <a:p>
            <a:pPr marL="285750" lvl="0" indent="-285750">
              <a:buClr>
                <a:schemeClr val="dk1"/>
              </a:buClr>
              <a:buSzPts val="2400"/>
            </a:pPr>
            <a:r>
              <a:rPr lang="en-US" sz="2800" dirty="0"/>
              <a:t>Exercise regularly </a:t>
            </a:r>
          </a:p>
          <a:p>
            <a:pPr marL="285750" lvl="0" indent="-285750">
              <a:buClr>
                <a:schemeClr val="dk1"/>
              </a:buClr>
              <a:buSzPts val="2400"/>
            </a:pPr>
            <a:r>
              <a:rPr lang="en-US" sz="2800" dirty="0"/>
              <a:t>Take your prescribed medicine regularly </a:t>
            </a:r>
          </a:p>
          <a:p>
            <a:pPr marL="285750" lvl="0" indent="-285750">
              <a:buClr>
                <a:schemeClr val="dk1"/>
              </a:buClr>
              <a:buSzPts val="2400"/>
            </a:pPr>
            <a:r>
              <a:rPr lang="en-US" sz="2800" dirty="0"/>
              <a:t>Maintain hygiene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917" y="2624841"/>
            <a:ext cx="6011665" cy="400777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387" y="114984"/>
            <a:ext cx="6126726" cy="314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5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20" y="360880"/>
            <a:ext cx="10515600" cy="775975"/>
          </a:xfrm>
        </p:spPr>
        <p:txBody>
          <a:bodyPr/>
          <a:lstStyle/>
          <a:p>
            <a:r>
              <a:rPr lang="en-US" dirty="0"/>
              <a:t>How to address Social Stigma?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59" y="1136855"/>
            <a:ext cx="11223522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89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578" y="1211964"/>
            <a:ext cx="4988358" cy="477588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An </a:t>
            </a:r>
            <a:r>
              <a:rPr lang="en-US" dirty="0"/>
              <a:t>environment needs to be created in which the disease and its impact can be discussed and addressed openly, honestly and </a:t>
            </a:r>
            <a:r>
              <a:rPr lang="en-US" dirty="0" smtClean="0"/>
              <a:t>effectively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US" sz="2800" b="1" dirty="0" smtClean="0"/>
              <a:t>Words matter</a:t>
            </a:r>
            <a:r>
              <a:rPr lang="en-US" sz="2800" b="1" dirty="0"/>
              <a:t>s</a:t>
            </a:r>
            <a:endParaRPr lang="en-US" sz="2800" b="1" dirty="0" smtClean="0"/>
          </a:p>
          <a:p>
            <a:pPr marL="971550" lvl="1" indent="-514350">
              <a:buFont typeface="+mj-lt"/>
              <a:buAutoNum type="alphaLcParenR"/>
            </a:pPr>
            <a:r>
              <a:rPr lang="en-US" sz="2800" b="1" dirty="0"/>
              <a:t>Spreading </a:t>
            </a:r>
            <a:r>
              <a:rPr lang="en-US" sz="2800" b="1" dirty="0" smtClean="0"/>
              <a:t>Facts</a:t>
            </a:r>
          </a:p>
          <a:p>
            <a:pPr marL="971550" lvl="1" indent="-514350">
              <a:buFont typeface="+mj-lt"/>
              <a:buAutoNum type="alphaLcParenR"/>
            </a:pPr>
            <a:r>
              <a:rPr lang="en-IN" sz="2800" b="1" dirty="0"/>
              <a:t>Amplify the </a:t>
            </a:r>
            <a:r>
              <a:rPr lang="en-IN" sz="2800" b="1" dirty="0" smtClean="0"/>
              <a:t>voices- success stories of those supporting COVID19 cases /those recovered </a:t>
            </a:r>
            <a:endParaRPr lang="en-IN" sz="2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71953"/>
            <a:ext cx="6618833" cy="56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9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20" y="936067"/>
            <a:ext cx="10515600" cy="11048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Stigma affects emotional &amp; mental health of those stigmatized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520" y="2208109"/>
            <a:ext cx="10515600" cy="380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7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2C2BFAE1-45D3-4B3B-81D2-0BF25FA84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7544"/>
            <a:ext cx="10515600" cy="899407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/>
              <a:t>What is novel Coronavirus/COVID-19?</a:t>
            </a:r>
            <a:endParaRPr lang="en-US" sz="40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06610"/>
            <a:ext cx="6141493" cy="331610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Coronaviruses are a large family of viruses that cause a wide range of illnesses from common cold to more severe diseases like: 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n-US" dirty="0" smtClean="0"/>
              <a:t>Severe Acute Respiratory Syndrome (SARS)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n-US" dirty="0" smtClean="0"/>
              <a:t>Middle East Respiratory Syndrome (MERS)</a:t>
            </a:r>
          </a:p>
          <a:p>
            <a:pPr marL="457200" lvl="1" indent="0" algn="just">
              <a:buNone/>
            </a:pPr>
            <a:endParaRPr lang="en-US" dirty="0" smtClean="0"/>
          </a:p>
          <a:p>
            <a:pPr algn="just"/>
            <a:r>
              <a:rPr lang="en-US" dirty="0"/>
              <a:t>New viruses periodically appear in the </a:t>
            </a:r>
            <a:r>
              <a:rPr lang="en-US" dirty="0" smtClean="0"/>
              <a:t>world.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6838" y="5449732"/>
            <a:ext cx="11312911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Gill Sans MT" panose="020B0502020104020203" pitchFamily="34" charset="0"/>
              </a:rPr>
              <a:t>Novel Coronavirus </a:t>
            </a:r>
            <a:r>
              <a:rPr lang="en-US" sz="2400" b="1" dirty="0" smtClean="0">
                <a:latin typeface="Gill Sans MT" panose="020B0502020104020203" pitchFamily="34" charset="0"/>
              </a:rPr>
              <a:t>2019 / nCoV </a:t>
            </a:r>
            <a:r>
              <a:rPr lang="en-US" sz="2400" dirty="0" smtClean="0"/>
              <a:t>is a type of coronavirus that has not been previously identified​ in humans. </a:t>
            </a:r>
            <a:r>
              <a:rPr lang="en-US" sz="2400" b="1" dirty="0" smtClean="0">
                <a:latin typeface="Gill Sans MT" panose="020B0502020104020203" pitchFamily="34" charset="0"/>
              </a:rPr>
              <a:t>COVID-19 </a:t>
            </a:r>
            <a:r>
              <a:rPr lang="en-US" sz="2400" dirty="0" smtClean="0">
                <a:latin typeface="Gill Sans MT" panose="020B0502020104020203" pitchFamily="34" charset="0"/>
              </a:rPr>
              <a:t>is the disease caused by it. </a:t>
            </a:r>
            <a:endParaRPr lang="en-US" sz="24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749" y="1428116"/>
            <a:ext cx="3444688" cy="3507156"/>
          </a:xfrm>
          <a:prstGeom prst="rect">
            <a:avLst/>
          </a:prstGeom>
        </p:spPr>
      </p:pic>
      <p:sp>
        <p:nvSpPr>
          <p:cNvPr id="9" name="Curved Up Arrow 8"/>
          <p:cNvSpPr/>
          <p:nvPr/>
        </p:nvSpPr>
        <p:spPr>
          <a:xfrm rot="15363359">
            <a:off x="10738146" y="3899919"/>
            <a:ext cx="1425225" cy="85606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038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31297"/>
            <a:ext cx="10871200" cy="52936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Addressing Social </a:t>
            </a:r>
            <a:r>
              <a:rPr lang="en-US" sz="3600" dirty="0"/>
              <a:t>Stigma </a:t>
            </a:r>
            <a:r>
              <a:rPr lang="en-US" sz="3600" dirty="0" smtClean="0"/>
              <a:t>:Words Matter</a:t>
            </a:r>
            <a:endParaRPr lang="en-IN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505205"/>
              </p:ext>
            </p:extLst>
          </p:nvPr>
        </p:nvGraphicFramePr>
        <p:xfrm>
          <a:off x="152400" y="1070381"/>
          <a:ext cx="11943347" cy="4840512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6265985">
                  <a:extLst>
                    <a:ext uri="{9D8B030D-6E8A-4147-A177-3AD203B41FA5}">
                      <a16:colId xmlns:a16="http://schemas.microsoft.com/office/drawing/2014/main" val="3987155575"/>
                    </a:ext>
                  </a:extLst>
                </a:gridCol>
                <a:gridCol w="5677362">
                  <a:extLst>
                    <a:ext uri="{9D8B030D-6E8A-4147-A177-3AD203B41FA5}">
                      <a16:colId xmlns:a16="http://schemas.microsoft.com/office/drawing/2014/main" val="199091049"/>
                    </a:ext>
                  </a:extLst>
                </a:gridCol>
              </a:tblGrid>
              <a:tr h="507411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Gill Sans MT" panose="020B0502020104020203" pitchFamily="34" charset="0"/>
                        </a:rPr>
                        <a:t>Do’s </a:t>
                      </a:r>
                      <a:endParaRPr lang="en-IN" sz="2800" b="1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Gill Sans MT" panose="020B0502020104020203" pitchFamily="34" charset="0"/>
                        </a:rPr>
                        <a:t>Don't's </a:t>
                      </a:r>
                      <a:endParaRPr lang="en-IN" sz="2800" b="1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6021270"/>
                  </a:ext>
                </a:extLst>
              </a:tr>
              <a:tr h="626802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Talk about the new coronavirus disease (COVID-19) </a:t>
                      </a:r>
                      <a:endParaRPr lang="en-IN" sz="18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Attach locations or ethnicity to the disease, this is not a “Wuhan Virus”, “Chinese Virus” or “Asian Virus”</a:t>
                      </a:r>
                      <a:endParaRPr lang="en-IN" sz="18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1237895"/>
                  </a:ext>
                </a:extLst>
              </a:tr>
              <a:tr h="847632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Talk about “people who have COVID-19”,</a:t>
                      </a:r>
                      <a:r>
                        <a:rPr lang="en-US" sz="1800" baseline="0" dirty="0" smtClean="0">
                          <a:latin typeface="Gill Sans MT" panose="020B0502020104020203" pitchFamily="34" charset="0"/>
                        </a:rPr>
                        <a:t> </a:t>
                      </a:r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people who are being treated</a:t>
                      </a:r>
                      <a:r>
                        <a:rPr lang="en-US" sz="1800" baseline="0" dirty="0" smtClean="0">
                          <a:latin typeface="Gill Sans MT" panose="020B0502020104020203" pitchFamily="34" charset="0"/>
                        </a:rPr>
                        <a:t> or</a:t>
                      </a:r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 people who died after contracting COVID19”</a:t>
                      </a:r>
                      <a:endParaRPr lang="en-IN" sz="18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Refer to people with the disease as “COVID-19 cases” or “victims” </a:t>
                      </a:r>
                      <a:endParaRPr lang="en-IN" sz="18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822790"/>
                  </a:ext>
                </a:extLst>
              </a:tr>
              <a:tr h="626802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Speak accurately about the risk from COVID-19, based on scientific data and latest official health advice. </a:t>
                      </a:r>
                      <a:endParaRPr lang="en-IN" sz="18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Talk about “COVID-19 suspects” or “suspected cases”. </a:t>
                      </a:r>
                      <a:endParaRPr lang="en-IN" sz="18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2434264"/>
                  </a:ext>
                </a:extLst>
              </a:tr>
              <a:tr h="626802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Talk positively and emphasize the effectiveness of prevention and treatment measures. </a:t>
                      </a:r>
                      <a:endParaRPr lang="en-IN" sz="18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Talk about people “transmitting COVID-19” “infecting others” or “spreading the virus”</a:t>
                      </a:r>
                      <a:endParaRPr lang="en-IN" sz="18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8639429"/>
                  </a:ext>
                </a:extLst>
              </a:tr>
              <a:tr h="895431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Emphasize the effectiveness of adopting protective measures to prevent acquiring the new coronavirus, as well as early screening, testing and treatment.</a:t>
                      </a:r>
                      <a:endParaRPr lang="en-IN" sz="18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Repeat or share unconfirmed rumors, and avoid using hyperbolic language designed to generate fear like “plague”, “apocalypse” etc.</a:t>
                      </a:r>
                      <a:endParaRPr lang="en-IN" sz="18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6128733"/>
                  </a:ext>
                </a:extLst>
              </a:tr>
              <a:tr h="626802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Gill Sans MT" panose="020B0502020104020203" pitchFamily="34" charset="0"/>
                        </a:rPr>
                        <a:t>Rewards – covid</a:t>
                      </a:r>
                      <a:r>
                        <a:rPr lang="en-US" baseline="0" dirty="0" smtClean="0">
                          <a:latin typeface="Gill Sans MT" panose="020B0502020104020203" pitchFamily="34" charset="0"/>
                        </a:rPr>
                        <a:t> 19 survivors &amp; followed home quarantine protocols </a:t>
                      </a:r>
                      <a:endParaRPr lang="en-US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Gill Sans MT" panose="020B0502020104020203" pitchFamily="34" charset="0"/>
                        </a:rPr>
                        <a:t>Emphasize or dwell on the negative, or messages of threat. </a:t>
                      </a:r>
                      <a:endParaRPr lang="en-IN" sz="1800" dirty="0">
                        <a:latin typeface="Gill Sans MT" panose="020B05020201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346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72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15" y="143453"/>
            <a:ext cx="10515600" cy="899407"/>
          </a:xfrm>
        </p:spPr>
        <p:txBody>
          <a:bodyPr/>
          <a:lstStyle/>
          <a:p>
            <a:pPr algn="ctr"/>
            <a:r>
              <a:rPr lang="en-US" dirty="0"/>
              <a:t>Whom to suspect?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234" y="1269655"/>
            <a:ext cx="8346743" cy="472013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2000" dirty="0"/>
              <a:t>A patient with acute respiratory illness {fever and at least one sign/symptom </a:t>
            </a:r>
            <a:r>
              <a:rPr lang="en-US" sz="2000" dirty="0" smtClean="0"/>
              <a:t>of respiratory </a:t>
            </a:r>
            <a:r>
              <a:rPr lang="en-US" sz="2000" dirty="0"/>
              <a:t>disease (e.g., cough, shortness of breath)}, </a:t>
            </a:r>
            <a:r>
              <a:rPr lang="en-US" sz="2000" b="1" dirty="0"/>
              <a:t>AND </a:t>
            </a:r>
            <a:r>
              <a:rPr lang="en-US" sz="2000" dirty="0" smtClean="0"/>
              <a:t>a </a:t>
            </a:r>
            <a:r>
              <a:rPr lang="en-US" sz="2000" dirty="0"/>
              <a:t>history of travel to </a:t>
            </a:r>
            <a:r>
              <a:rPr lang="en-US" sz="2000" dirty="0" smtClean="0"/>
              <a:t>or residence </a:t>
            </a:r>
            <a:r>
              <a:rPr lang="en-US" sz="2000" dirty="0"/>
              <a:t>in a country/area or territory reporting local transmission (See </a:t>
            </a:r>
            <a:r>
              <a:rPr lang="en-US" sz="2000" dirty="0" smtClean="0"/>
              <a:t>NCDC website </a:t>
            </a:r>
            <a:r>
              <a:rPr lang="en-US" sz="2000" dirty="0"/>
              <a:t>for updated list) of COVID-19 disease during the 14 days prior to </a:t>
            </a:r>
            <a:r>
              <a:rPr lang="en-US" sz="2000" dirty="0" smtClean="0"/>
              <a:t>symptom onset; </a:t>
            </a:r>
          </a:p>
          <a:p>
            <a:pPr marL="0" indent="0" algn="ctr">
              <a:buNone/>
            </a:pPr>
            <a:r>
              <a:rPr lang="en-US" sz="2000" b="1" dirty="0" smtClean="0"/>
              <a:t>OR </a:t>
            </a:r>
          </a:p>
          <a:p>
            <a:pPr marL="0" indent="0" algn="just">
              <a:buNone/>
            </a:pPr>
            <a:r>
              <a:rPr lang="en-US" sz="2000" dirty="0" smtClean="0"/>
              <a:t>A patient/Health care worker with any acute respiratory illness </a:t>
            </a:r>
            <a:r>
              <a:rPr lang="en-US" sz="2000" b="1" dirty="0" smtClean="0"/>
              <a:t>AND </a:t>
            </a:r>
            <a:r>
              <a:rPr lang="en-US" sz="2000" dirty="0" smtClean="0"/>
              <a:t>having been in </a:t>
            </a:r>
            <a:r>
              <a:rPr lang="en-US" sz="2000" i="1" dirty="0" smtClean="0"/>
              <a:t>contact </a:t>
            </a:r>
            <a:r>
              <a:rPr lang="en-US" sz="2000" dirty="0" smtClean="0"/>
              <a:t>with a confirmed COVID-19 case in the last 14 days prior to onset of symptoms; </a:t>
            </a:r>
          </a:p>
          <a:p>
            <a:pPr marL="0" indent="0" algn="ctr">
              <a:buNone/>
            </a:pPr>
            <a:r>
              <a:rPr lang="en-US" sz="2000" b="1" dirty="0" smtClean="0"/>
              <a:t>OR </a:t>
            </a:r>
            <a:endParaRPr lang="en-US" sz="2000" b="1" dirty="0"/>
          </a:p>
          <a:p>
            <a:pPr marL="0" indent="0" algn="just">
              <a:buNone/>
            </a:pPr>
            <a:r>
              <a:rPr lang="en-US" sz="2000" dirty="0"/>
              <a:t>A patient with severe acute respiratory infection {fever and at least one </a:t>
            </a:r>
            <a:r>
              <a:rPr lang="en-US" sz="2000" dirty="0" smtClean="0"/>
              <a:t>sign/symptom of </a:t>
            </a:r>
            <a:r>
              <a:rPr lang="en-US" sz="2000" dirty="0"/>
              <a:t>respiratory disease (e.g., cough, shortness breath)} </a:t>
            </a:r>
            <a:r>
              <a:rPr lang="en-US" sz="2000" b="1" dirty="0"/>
              <a:t>AND </a:t>
            </a:r>
            <a:r>
              <a:rPr lang="en-US" sz="2000" dirty="0" smtClean="0"/>
              <a:t>requiring hospitalization </a:t>
            </a:r>
            <a:r>
              <a:rPr lang="en-US" sz="2000" b="1" dirty="0"/>
              <a:t>AND </a:t>
            </a:r>
            <a:r>
              <a:rPr lang="en-US" sz="2000" dirty="0"/>
              <a:t>with no other etiology that fully explains the clinical presentation;</a:t>
            </a:r>
          </a:p>
          <a:p>
            <a:pPr marL="0" indent="0" algn="ctr">
              <a:buNone/>
            </a:pPr>
            <a:r>
              <a:rPr lang="en-US" sz="2000" b="1" dirty="0"/>
              <a:t>OR</a:t>
            </a:r>
          </a:p>
          <a:p>
            <a:pPr marL="0" indent="0" algn="just">
              <a:buNone/>
            </a:pPr>
            <a:r>
              <a:rPr lang="en-US" sz="2000" dirty="0"/>
              <a:t>A case for whom testing for COVID-19 is inconclusive.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0142" y="2702330"/>
            <a:ext cx="2758373" cy="175927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122831" y="6666285"/>
            <a:ext cx="1555846" cy="2463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400" b="0" dirty="0" smtClean="0">
                <a:solidFill>
                  <a:schemeClr val="bg1"/>
                </a:solidFill>
              </a:rPr>
              <a:t>Source: WHO</a:t>
            </a:r>
            <a:endParaRPr lang="en-US" sz="14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99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257175" y="1671640"/>
          <a:ext cx="11472863" cy="47451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88601">
                  <a:extLst>
                    <a:ext uri="{9D8B030D-6E8A-4147-A177-3AD203B41FA5}">
                      <a16:colId xmlns:a16="http://schemas.microsoft.com/office/drawing/2014/main" val="2192861537"/>
                    </a:ext>
                  </a:extLst>
                </a:gridCol>
                <a:gridCol w="5184262">
                  <a:extLst>
                    <a:ext uri="{9D8B030D-6E8A-4147-A177-3AD203B41FA5}">
                      <a16:colId xmlns:a16="http://schemas.microsoft.com/office/drawing/2014/main" val="518624904"/>
                    </a:ext>
                  </a:extLst>
                </a:gridCol>
              </a:tblGrid>
              <a:tr h="6361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Gill Sans MT" panose="020B0502020104020203" pitchFamily="34" charset="0"/>
                        </a:rPr>
                        <a:t>HIGH RISK EXPOSURE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Gill Sans MT" panose="020B0502020104020203" pitchFamily="34" charset="0"/>
                        </a:rPr>
                        <a:t>(Close Contact)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Gill Sans MT" panose="020B0502020104020203" pitchFamily="34" charset="0"/>
                        </a:rPr>
                        <a:t>LOW RISK EXPOSURE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Mang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1367019"/>
                  </a:ext>
                </a:extLst>
              </a:tr>
              <a:tr h="409297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A person who: 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Touched body fluids of the patient (respiratory tract secretions, blood, vomit, saliva, urine, faeces)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Had direct physical contact with the body of the patient including physical examination without PPE.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Touched or cleaned the linens, clothes, or dishes of the patient.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Lives in the same household as the patient.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Anyone in close proximity (within 1 meter) of the confirmed case without precautions.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Passenger in close proximity (within 1 meter) of a conveyance with a symptomatic person who later tested positive for COVID-19 for more than 6 hours.</a:t>
                      </a:r>
                      <a:endParaRPr lang="en-US" sz="18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Mang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A person:</a:t>
                      </a: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having had face-to-face contact with a COVID-19 case within two meters.</a:t>
                      </a: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Shared the same space (same class for school/worked in same room/similar) and not having a high-risk exposure to confirmed case of COVID-19.</a:t>
                      </a: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Travelled in same environment (bus/train/flight/any mode of transit) but not having a high-risk exposure.</a:t>
                      </a: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Gill Sans MT" panose="020B0502020104020203" pitchFamily="34" charset="0"/>
                        </a:rPr>
                        <a:t>A healthcare worker or other person providing care to a COVID-19 case, or laboratory workers handling specimens from a COVID-19 case, wearing the recommended PPE </a:t>
                      </a:r>
                      <a:endParaRPr lang="en-US" sz="18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Mangal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355866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364790" y="85726"/>
            <a:ext cx="10515600" cy="12416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A contact is a person that is involved in any of the following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6440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Who is a COVID-19 positive case?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38287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  </a:t>
            </a:r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sz="4400" b="1" dirty="0" smtClean="0">
                <a:solidFill>
                  <a:srgbClr val="FF0000"/>
                </a:solidFill>
              </a:rPr>
              <a:t>A </a:t>
            </a:r>
            <a:r>
              <a:rPr lang="en-US" sz="4400" b="1" dirty="0">
                <a:solidFill>
                  <a:srgbClr val="FF0000"/>
                </a:solidFill>
              </a:rPr>
              <a:t>person with laboratory confirmation of COVID-19 infection, irrespective of </a:t>
            </a:r>
            <a:r>
              <a:rPr lang="en-US" sz="4400" b="1" dirty="0" smtClean="0">
                <a:solidFill>
                  <a:srgbClr val="FF0000"/>
                </a:solidFill>
              </a:rPr>
              <a:t>clinical signs </a:t>
            </a:r>
            <a:r>
              <a:rPr lang="en-US" sz="4400" b="1" dirty="0">
                <a:solidFill>
                  <a:srgbClr val="FF0000"/>
                </a:solidFill>
              </a:rPr>
              <a:t>and symptoms.</a:t>
            </a:r>
          </a:p>
        </p:txBody>
      </p:sp>
    </p:spTree>
    <p:extLst>
      <p:ext uri="{BB962C8B-B14F-4D97-AF65-F5344CB8AC3E}">
        <p14:creationId xmlns:p14="http://schemas.microsoft.com/office/powerpoint/2010/main" val="25503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31552" y="269534"/>
            <a:ext cx="10515600" cy="37639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/>
              <a:t>Strategy for </a:t>
            </a:r>
            <a:r>
              <a:rPr lang="en-US" sz="4000" dirty="0" smtClean="0"/>
              <a:t>COVlD-19 </a:t>
            </a:r>
            <a:r>
              <a:rPr lang="en-US" sz="4000" dirty="0"/>
              <a:t>testing in lndia </a:t>
            </a:r>
            <a:r>
              <a:rPr lang="en-US" sz="2700" dirty="0"/>
              <a:t>(Version 5, dated </a:t>
            </a:r>
            <a:r>
              <a:rPr lang="en-US" sz="2700" dirty="0" smtClean="0"/>
              <a:t>May 18, 2020</a:t>
            </a:r>
            <a:endParaRPr lang="en-US" sz="2700" dirty="0"/>
          </a:p>
        </p:txBody>
      </p:sp>
      <p:sp>
        <p:nvSpPr>
          <p:cNvPr id="9" name="Rectangle 8"/>
          <p:cNvSpPr/>
          <p:nvPr/>
        </p:nvSpPr>
        <p:spPr>
          <a:xfrm>
            <a:off x="195943" y="1342742"/>
            <a:ext cx="1175657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>
                <a:tab pos="355600" algn="l"/>
              </a:tabLst>
            </a:pP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All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symptomatic (lLl symptoms) individuals with history of </a:t>
            </a: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international travel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in the last 14 </a:t>
            </a: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days</a:t>
            </a:r>
            <a:endParaRPr lang="en-US" sz="2000" dirty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>
                <a:tab pos="355600" algn="l"/>
              </a:tabLst>
            </a:pP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All symptomatic (lLl symptoms) contacts of laboratory confirmed </a:t>
            </a: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cases</a:t>
            </a:r>
            <a:endParaRPr lang="en-US" sz="2000" dirty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>
                <a:tab pos="355600" algn="l"/>
              </a:tabLst>
            </a:pP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All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symptomatic (lLl symptoms) health care workers / </a:t>
            </a:r>
            <a:r>
              <a:rPr lang="en-US" sz="20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frontline workers involved in containment </a:t>
            </a: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and mitigation </a:t>
            </a:r>
            <a:r>
              <a:rPr lang="en-US" sz="20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of </a:t>
            </a: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C0VlD19</a:t>
            </a:r>
            <a:endParaRPr lang="en-US" sz="2000" b="1" dirty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>
                <a:tab pos="355600" algn="l"/>
              </a:tabLst>
            </a:pP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All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patients of Severe Acute Respiratory </a:t>
            </a: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infection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(SARI</a:t>
            </a: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)</a:t>
            </a:r>
            <a:endParaRPr lang="en-US" sz="2000" dirty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>
                <a:tab pos="355600" algn="l"/>
              </a:tabLst>
            </a:pP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Asymptomatic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direct and high-risk contacts of a confirmed case to be tested once </a:t>
            </a:r>
            <a:r>
              <a:rPr lang="en-US" sz="20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between day 5 </a:t>
            </a: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and day </a:t>
            </a:r>
            <a:r>
              <a:rPr lang="en-US" sz="20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10 of coming into </a:t>
            </a: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contact</a:t>
            </a:r>
            <a:endParaRPr lang="en-US" sz="2000" b="1" dirty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>
                <a:tab pos="355600" algn="l"/>
              </a:tabLst>
            </a:pP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All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symptomatic </a:t>
            </a: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lLI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within hotspots/containment </a:t>
            </a: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zones</a:t>
            </a: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>
                <a:tab pos="355600" algn="l"/>
              </a:tabLst>
            </a:pP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All hospitalized </a:t>
            </a:r>
            <a:r>
              <a:rPr lang="en-US" sz="20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patients who develop lLl </a:t>
            </a: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symptoms</a:t>
            </a:r>
            <a:endParaRPr lang="en-US" sz="2000" b="1" dirty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>
                <a:tab pos="355600" algn="l"/>
              </a:tabLst>
            </a:pP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All symptomatic </a:t>
            </a:r>
            <a:r>
              <a:rPr lang="en-US" sz="20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ILI </a:t>
            </a: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 &amp; asymptomatic among returnees </a:t>
            </a:r>
            <a:r>
              <a:rPr lang="en-US" sz="20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and migrants within 7 days of </a:t>
            </a: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illness</a:t>
            </a: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+mj-lt"/>
              <a:buAutoNum type="arabicPeriod"/>
              <a:tabLst>
                <a:tab pos="355600" algn="l"/>
              </a:tabLst>
            </a:pP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No </a:t>
            </a:r>
            <a:r>
              <a:rPr lang="en-US" sz="20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emergency procedure {including deliveries} should be delayed for lack of test. However, </a:t>
            </a: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sample can </a:t>
            </a:r>
            <a:r>
              <a:rPr lang="en-US" sz="2000" b="1" dirty="0">
                <a:latin typeface="Gill Sans MT" panose="020B0502020104020203" pitchFamily="34" charset="0"/>
                <a:cs typeface="Arial Narrow" panose="020B0604020202020204" pitchFamily="34" charset="0"/>
              </a:rPr>
              <a:t>be sent for testing if indicated as above </a:t>
            </a:r>
            <a:r>
              <a:rPr lang="en-US" sz="2000" b="1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(1-8) , simultaneously</a:t>
            </a:r>
            <a:endParaRPr lang="en-US" b="1" dirty="0">
              <a:latin typeface="Gill Sans MT" panose="020B0502020104020203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53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SARI &amp; ILI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2459374"/>
          </a:xfrm>
        </p:spPr>
        <p:txBody>
          <a:bodyPr/>
          <a:lstStyle/>
          <a:p>
            <a:r>
              <a:rPr lang="en-US" dirty="0"/>
              <a:t>lLl case is defined as one with acute respiratory infection with fever &gt;</a:t>
            </a:r>
            <a:r>
              <a:rPr lang="en-US" dirty="0" smtClean="0"/>
              <a:t>38 </a:t>
            </a:r>
            <a:r>
              <a:rPr lang="en-US" dirty="0" smtClean="0"/>
              <a:t>degree </a:t>
            </a:r>
            <a:r>
              <a:rPr lang="en-US" dirty="0" smtClean="0"/>
              <a:t>C </a:t>
            </a:r>
            <a:r>
              <a:rPr lang="en-US" dirty="0"/>
              <a:t>and cough. </a:t>
            </a:r>
          </a:p>
          <a:p>
            <a:r>
              <a:rPr lang="en-US" dirty="0"/>
              <a:t>SARI case is defined as one with acute respiratory infection with fever &gt;</a:t>
            </a:r>
            <a:r>
              <a:rPr lang="en-US" dirty="0" smtClean="0"/>
              <a:t>38 degree C &amp; </a:t>
            </a:r>
            <a:r>
              <a:rPr lang="en-US" dirty="0"/>
              <a:t>cough AND requiring hospitalization.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7390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039" y="519804"/>
            <a:ext cx="11818961" cy="899407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What to do if a positive case is detected?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357" y="1624085"/>
            <a:ext cx="7746242" cy="4626590"/>
          </a:xfrm>
        </p:spPr>
        <p:txBody>
          <a:bodyPr>
            <a:normAutofit/>
          </a:bodyPr>
          <a:lstStyle/>
          <a:p>
            <a:pPr fontAlgn="base"/>
            <a:r>
              <a:rPr lang="en-US" dirty="0" smtClean="0"/>
              <a:t>Don’t panic</a:t>
            </a:r>
          </a:p>
          <a:p>
            <a:pPr fontAlgn="base"/>
            <a:r>
              <a:rPr lang="en-US" dirty="0" smtClean="0"/>
              <a:t>If </a:t>
            </a:r>
            <a:r>
              <a:rPr lang="en-US" dirty="0"/>
              <a:t>a person is tested positive, </a:t>
            </a:r>
            <a:r>
              <a:rPr lang="en-US" b="1" dirty="0"/>
              <a:t>isolate</a:t>
            </a:r>
            <a:r>
              <a:rPr lang="en-US" dirty="0"/>
              <a:t> the patient using appropriate infection prevention </a:t>
            </a:r>
            <a:r>
              <a:rPr lang="en-US" dirty="0" smtClean="0"/>
              <a:t>control methods ​</a:t>
            </a:r>
            <a:endParaRPr lang="en-US" dirty="0"/>
          </a:p>
          <a:p>
            <a:pPr fontAlgn="base"/>
            <a:r>
              <a:rPr lang="en-US" b="1" dirty="0"/>
              <a:t>Identify </a:t>
            </a:r>
            <a:r>
              <a:rPr lang="en-US" b="1" dirty="0" smtClean="0"/>
              <a:t>contacts </a:t>
            </a:r>
            <a:r>
              <a:rPr lang="en-US" dirty="0" smtClean="0"/>
              <a:t>of the infected cases ​</a:t>
            </a:r>
            <a:endParaRPr lang="en-US" dirty="0"/>
          </a:p>
          <a:p>
            <a:pPr fontAlgn="base"/>
            <a:r>
              <a:rPr lang="en-US" dirty="0"/>
              <a:t>Patients with </a:t>
            </a:r>
            <a:r>
              <a:rPr lang="en-US" dirty="0" smtClean="0"/>
              <a:t>mild </a:t>
            </a:r>
            <a:r>
              <a:rPr lang="en-US" dirty="0"/>
              <a:t>clinical presentation may not initially require hospitalization</a:t>
            </a:r>
            <a:r>
              <a:rPr lang="en-US" dirty="0" smtClean="0"/>
              <a:t>​​</a:t>
            </a:r>
            <a:endParaRPr lang="en-US" dirty="0"/>
          </a:p>
          <a:p>
            <a:pPr fontAlgn="base"/>
            <a:r>
              <a:rPr lang="en-US" dirty="0"/>
              <a:t>Clinical management includes control measures and supportive management of complications</a:t>
            </a:r>
            <a:r>
              <a:rPr lang="en-US" dirty="0" smtClean="0"/>
              <a:t>​ at a higher level healthcare facility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259" y="2007751"/>
            <a:ext cx="2757157" cy="313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23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533" y="2233925"/>
            <a:ext cx="10515600" cy="1104850"/>
          </a:xfrm>
        </p:spPr>
        <p:txBody>
          <a:bodyPr/>
          <a:lstStyle/>
          <a:p>
            <a:r>
              <a:rPr lang="en-US" dirty="0" smtClean="0"/>
              <a:t>Home quarantine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75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1349"/>
            <a:ext cx="10515600" cy="59081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1. Quarantined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2104"/>
            <a:ext cx="10515600" cy="442451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Stay in well ventilated </a:t>
            </a:r>
            <a:r>
              <a:rPr lang="en-US" dirty="0"/>
              <a:t> </a:t>
            </a:r>
            <a:r>
              <a:rPr lang="en-US" dirty="0" smtClean="0"/>
              <a:t>separate room , if it is not feasible then ensure to maintain 2 meter of Social distancing</a:t>
            </a:r>
          </a:p>
          <a:p>
            <a:r>
              <a:rPr lang="en-US" dirty="0" smtClean="0"/>
              <a:t>Maintain respiratory hygiene </a:t>
            </a:r>
          </a:p>
          <a:p>
            <a:r>
              <a:rPr lang="en-US" dirty="0" smtClean="0"/>
              <a:t>Restrict the moments within house . Take special care to stay away from elderly, Pregnant women or the person having comorbidities.</a:t>
            </a:r>
          </a:p>
          <a:p>
            <a:r>
              <a:rPr lang="en-US" dirty="0" smtClean="0"/>
              <a:t>Do not share the household items (clothes, dishes etc.)</a:t>
            </a:r>
          </a:p>
          <a:p>
            <a:r>
              <a:rPr lang="en-US" dirty="0" smtClean="0"/>
              <a:t>Monitor your health, If develops any symptoms , immediately contact to ASHA/ANMs</a:t>
            </a:r>
          </a:p>
          <a:p>
            <a:r>
              <a:rPr lang="en-US" dirty="0" smtClean="0"/>
              <a:t>Stay hydrated &amp; eat home cooked food</a:t>
            </a:r>
          </a:p>
          <a:p>
            <a:r>
              <a:rPr lang="en-US" dirty="0" smtClean="0"/>
              <a:t>Stay home stay safe.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37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23" y="117103"/>
            <a:ext cx="10515600" cy="899407"/>
          </a:xfrm>
        </p:spPr>
        <p:txBody>
          <a:bodyPr/>
          <a:lstStyle/>
          <a:p>
            <a:r>
              <a:rPr lang="en-US" dirty="0" smtClean="0"/>
              <a:t>2. Instruction for family members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723" y="1016510"/>
            <a:ext cx="10722077" cy="531358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Household members should stay in different room &amp; keep distance as much as possible.</a:t>
            </a:r>
          </a:p>
          <a:p>
            <a:r>
              <a:rPr lang="en-US" dirty="0" smtClean="0"/>
              <a:t>Only one member should be assigned for taking care</a:t>
            </a:r>
          </a:p>
          <a:p>
            <a:r>
              <a:rPr lang="en-US" dirty="0" smtClean="0"/>
              <a:t>Pet should be kept away from the patient </a:t>
            </a:r>
          </a:p>
          <a:p>
            <a:r>
              <a:rPr lang="en-US" dirty="0" smtClean="0"/>
              <a:t>Wash your hands before &amp; after attending/eating and after using washrooms</a:t>
            </a:r>
          </a:p>
          <a:p>
            <a:r>
              <a:rPr lang="en-US" dirty="0" smtClean="0"/>
              <a:t>Ensure psychological support</a:t>
            </a:r>
          </a:p>
          <a:p>
            <a:r>
              <a:rPr lang="en-US" dirty="0" smtClean="0"/>
              <a:t>Since virus can stay in faeces, following precautions needs to be taken.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After defecation close the commode lid &amp; flush the toilet immediately.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Open defecation should be discouraged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Better avoid using the same toilets if possible., if it is not possible avoid usage for at least 30 minutes after patient usage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Toilet must be cleaned using </a:t>
            </a:r>
            <a:r>
              <a:rPr lang="en-US" dirty="0"/>
              <a:t>h</a:t>
            </a:r>
            <a:r>
              <a:rPr lang="en-US" dirty="0" smtClean="0"/>
              <a:t>ousehold disinfectants after every use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695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753" y="433175"/>
            <a:ext cx="10515600" cy="899407"/>
          </a:xfrm>
        </p:spPr>
        <p:txBody>
          <a:bodyPr/>
          <a:lstStyle/>
          <a:p>
            <a:pPr algn="ctr"/>
            <a:r>
              <a:rPr lang="en-US" dirty="0" smtClean="0"/>
              <a:t>History of COVID-19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854" y="1788161"/>
            <a:ext cx="6346209" cy="431238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In December 2019, multiple cases of pneumonia caused by unknown agents were reported in Wuhan city, China.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In January 2020, a novel strain of coronavirus was isolated and identified as the cause.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The disease caused by this new strain of coronavirus was named as </a:t>
            </a:r>
            <a:r>
              <a:rPr lang="en-US" b="1" dirty="0" smtClean="0"/>
              <a:t>COVID-19</a:t>
            </a:r>
            <a:r>
              <a:rPr lang="en-US" dirty="0" smtClean="0"/>
              <a:t> by the World Health Organization. </a:t>
            </a:r>
            <a:endParaRPr lang="en-US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063" y="2010229"/>
            <a:ext cx="4872249" cy="409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04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8330"/>
            <a:ext cx="10515600" cy="44333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3. Environmental sanitation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63142"/>
            <a:ext cx="10515600" cy="3923071"/>
          </a:xfrm>
        </p:spPr>
        <p:txBody>
          <a:bodyPr>
            <a:normAutofit/>
          </a:bodyPr>
          <a:lstStyle/>
          <a:p>
            <a:r>
              <a:rPr lang="en-US" dirty="0" smtClean="0"/>
              <a:t>Disinfectants -Bleaching powder solution/phenyl/alcohol based disinfectants</a:t>
            </a:r>
          </a:p>
          <a:p>
            <a:r>
              <a:rPr lang="en-US" dirty="0" smtClean="0"/>
              <a:t>Clean &amp; disinfect frequently touched surfaces  (tables, remote, doorknob etc.)</a:t>
            </a:r>
          </a:p>
          <a:p>
            <a:r>
              <a:rPr lang="en-US" dirty="0"/>
              <a:t>Clean &amp; </a:t>
            </a:r>
            <a:r>
              <a:rPr lang="en-US" dirty="0" smtClean="0"/>
              <a:t>disinfect toilets with regular household disinfectants.</a:t>
            </a:r>
          </a:p>
          <a:p>
            <a:r>
              <a:rPr lang="en-US" dirty="0" smtClean="0"/>
              <a:t>Soak the cloths, linen, cotton mask of a person in bleaching solution for 30 minutes then clean with detergent &amp; dry in the sun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00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294085"/>
            <a:ext cx="11353800" cy="443335"/>
          </a:xfrm>
        </p:spPr>
        <p:txBody>
          <a:bodyPr>
            <a:normAutofit fontScale="90000"/>
          </a:bodyPr>
          <a:lstStyle/>
          <a:p>
            <a:r>
              <a:rPr lang="en-IN" dirty="0"/>
              <a:t>Methods for preparation hypochlorite </a:t>
            </a:r>
            <a:r>
              <a:rPr lang="en-IN" dirty="0" smtClean="0"/>
              <a:t>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8484" y="1312606"/>
            <a:ext cx="10515600" cy="4689987"/>
          </a:xfrm>
        </p:spPr>
        <p:txBody>
          <a:bodyPr>
            <a:normAutofit/>
          </a:bodyPr>
          <a:lstStyle/>
          <a:p>
            <a:pPr lvl="1"/>
            <a:r>
              <a:rPr lang="en-IN" dirty="0" smtClean="0"/>
              <a:t>Three </a:t>
            </a:r>
            <a:r>
              <a:rPr lang="en-IN" dirty="0"/>
              <a:t>(3) teaspoons, about 15 grams of bleaching powder dissolved in one litre of water makes 0.5% </a:t>
            </a:r>
            <a:r>
              <a:rPr lang="en-IN" dirty="0" smtClean="0"/>
              <a:t>strength.</a:t>
            </a:r>
          </a:p>
          <a:p>
            <a:pPr lvl="1"/>
            <a:r>
              <a:rPr lang="en-IN" dirty="0" smtClean="0"/>
              <a:t>The </a:t>
            </a:r>
            <a:r>
              <a:rPr lang="en-IN" dirty="0"/>
              <a:t>solution must be prepared fresh </a:t>
            </a:r>
            <a:r>
              <a:rPr lang="en-IN" dirty="0" smtClean="0"/>
              <a:t>daily.</a:t>
            </a:r>
          </a:p>
          <a:p>
            <a:pPr lvl="1"/>
            <a:r>
              <a:rPr lang="en-IN" dirty="0" smtClean="0"/>
              <a:t>The </a:t>
            </a:r>
            <a:r>
              <a:rPr lang="en-IN" dirty="0"/>
              <a:t>person making the solution should take care and protect the skin of hand by wearing </a:t>
            </a:r>
            <a:r>
              <a:rPr lang="en-IN" dirty="0" smtClean="0"/>
              <a:t>gloves or use a stick to stir, </a:t>
            </a:r>
            <a:r>
              <a:rPr lang="en-IN" dirty="0"/>
              <a:t>also avoiding the fumes from entering into eyes and </a:t>
            </a:r>
            <a:r>
              <a:rPr lang="en-IN" dirty="0" smtClean="0"/>
              <a:t>nose.</a:t>
            </a:r>
          </a:p>
          <a:p>
            <a:pPr lvl="1"/>
            <a:r>
              <a:rPr lang="en-IN" dirty="0" smtClean="0"/>
              <a:t>This </a:t>
            </a:r>
            <a:r>
              <a:rPr lang="en-IN" dirty="0"/>
              <a:t>is to be followed by cleaning with enough water and a neutral detergent that is used for removing the traces formed by hypochlorite solution. </a:t>
            </a:r>
            <a:endParaRPr lang="en-US" dirty="0"/>
          </a:p>
          <a:p>
            <a:pPr lvl="1"/>
            <a:r>
              <a:rPr lang="en-IN" dirty="0" smtClean="0"/>
              <a:t>While </a:t>
            </a:r>
            <a:r>
              <a:rPr lang="en-IN" dirty="0"/>
              <a:t>cleaning of the rooms with hypochlorite solution, windows need to be kept open in order to protect the health of cleaning personnel.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14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1918" y="138906"/>
            <a:ext cx="10515600" cy="37639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/>
              <a:t>Action to be taken on detection of COVID -19 case in non-COVID health facility</a:t>
            </a:r>
            <a:endParaRPr lang="en-US" sz="2700" dirty="0"/>
          </a:p>
        </p:txBody>
      </p:sp>
      <p:sp>
        <p:nvSpPr>
          <p:cNvPr id="9" name="Rectangle 8"/>
          <p:cNvSpPr/>
          <p:nvPr/>
        </p:nvSpPr>
        <p:spPr>
          <a:xfrm>
            <a:off x="391919" y="1290490"/>
            <a:ext cx="105156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Inform the local health authorities about the case</a:t>
            </a: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Assess the clinical status of the patient prior to referral to a designated COVID facility</a:t>
            </a: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If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the clinical status of the case permits, transfer such case to a COVID-19 isolation facility</a:t>
            </a: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Follow appropriate standard precautions while transporting the patient </a:t>
            </a: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followed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by disinfection procedures at the facility and the ambulance</a:t>
            </a: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All contacts of this patient (other patients being managed in the same room or ward, healthcare workers who have attended to him/her, support staff who may have come in close contact, caretaker/visitors etc.) should be quarantined and followed up for 14 days. </a:t>
            </a:r>
            <a:endParaRPr lang="en-US" sz="2000" dirty="0" smtClean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All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close contacts (other HCWs and supportive staff) of the confirmed case should be put on Hydroxychloroquine chemoprophylaxis for a period of 7 weeks, keeping in mind the contraindications of HCQ.</a:t>
            </a: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Once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a suspect/confirmed case is detected in a healthcare facility, standard procedure </a:t>
            </a: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of rapid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isolation, contact listing and tracking disinfection will follow with no need to </a:t>
            </a:r>
            <a:r>
              <a:rPr lang="en-US" sz="20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shut down </a:t>
            </a:r>
            <a:r>
              <a:rPr lang="en-US" sz="2000" dirty="0">
                <a:latin typeface="Gill Sans MT" panose="020B0502020104020203" pitchFamily="34" charset="0"/>
                <a:cs typeface="Arial Narrow" panose="020B0604020202020204" pitchFamily="34" charset="0"/>
              </a:rPr>
              <a:t>the whole facility</a:t>
            </a:r>
          </a:p>
        </p:txBody>
      </p:sp>
    </p:spTree>
    <p:extLst>
      <p:ext uri="{BB962C8B-B14F-4D97-AF65-F5344CB8AC3E}">
        <p14:creationId xmlns:p14="http://schemas.microsoft.com/office/powerpoint/2010/main" val="135827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1918" y="138906"/>
            <a:ext cx="10515600" cy="37639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/>
              <a:t>When a suspect/confirmed COVID-19 HCW is identified</a:t>
            </a:r>
            <a:endParaRPr lang="en-US" sz="2700" dirty="0"/>
          </a:p>
        </p:txBody>
      </p:sp>
      <p:sp>
        <p:nvSpPr>
          <p:cNvPr id="9" name="Rectangle 8"/>
          <p:cNvSpPr/>
          <p:nvPr/>
        </p:nvSpPr>
        <p:spPr>
          <a:xfrm>
            <a:off x="391918" y="1101304"/>
            <a:ext cx="105156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HCWs developing respiratory symptoms (e.g. fever, cough, shortness of breath) </a:t>
            </a: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should be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considered suspected case of </a:t>
            </a: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COVID-19.</a:t>
            </a: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He/she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should immediately put on a facemask, inform his supervisor and HICC. </a:t>
            </a:r>
            <a:endParaRPr lang="en-US" sz="2200" dirty="0" smtClean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He/she should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be isolated and arrangement must be made to immediately to refer such a HCW </a:t>
            </a: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 to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COVID-19 designated hospital </a:t>
            </a:r>
            <a:endParaRPr lang="en-US" sz="2200" dirty="0" smtClean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He/she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should be immediately taken off the </a:t>
            </a: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roster</a:t>
            </a: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Rapidly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risk stratify other HCWs and other patients that might have been exposed to </a:t>
            </a: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the suspect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HCW and put them under quarantine and follow up for 14 days </a:t>
            </a:r>
            <a:endParaRPr lang="en-US" sz="2200" dirty="0" smtClean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All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close contacts (other HCW and supportive staff) of the confirmed case should be </a:t>
            </a: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put on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Hydroxychloroquine chemoprophylaxis for a period of 7 weeks</a:t>
            </a: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,</a:t>
            </a:r>
            <a:endParaRPr lang="en-US" sz="2200" dirty="0">
              <a:latin typeface="Gill Sans MT" panose="020B0502020104020203" pitchFamily="34" charset="0"/>
              <a:cs typeface="Arial Narrow" panose="020B0604020202020204" pitchFamily="34" charset="0"/>
            </a:endParaRP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All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health facilities (HCF) must have a staffing plan in place including a </a:t>
            </a: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contingency plan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for such an event to maintain continuity of operations. </a:t>
            </a: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 infection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is detected.</a:t>
            </a:r>
          </a:p>
          <a:p>
            <a:pPr marL="342900" marR="5080" indent="-342900" algn="just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200" dirty="0" smtClean="0">
                <a:latin typeface="Gill Sans MT" panose="020B0502020104020203" pitchFamily="34" charset="0"/>
                <a:cs typeface="Arial Narrow" panose="020B0604020202020204" pitchFamily="34" charset="0"/>
              </a:rPr>
              <a:t>Ensure </a:t>
            </a:r>
            <a:r>
              <a:rPr lang="en-US" sz="2200" dirty="0">
                <a:latin typeface="Gill Sans MT" panose="020B0502020104020203" pitchFamily="34" charset="0"/>
                <a:cs typeface="Arial Narrow" panose="020B0604020202020204" pitchFamily="34" charset="0"/>
              </a:rPr>
              <a:t>that the disinfection procedures are strictly followed.</a:t>
            </a:r>
          </a:p>
        </p:txBody>
      </p:sp>
    </p:spTree>
    <p:extLst>
      <p:ext uri="{BB962C8B-B14F-4D97-AF65-F5344CB8AC3E}">
        <p14:creationId xmlns:p14="http://schemas.microsoft.com/office/powerpoint/2010/main" val="424349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02759" y="623508"/>
            <a:ext cx="5821080" cy="566822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3600" spc="-5" dirty="0" smtClean="0"/>
              <a:t>Follow-up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222582" y="1626764"/>
            <a:ext cx="8901257" cy="43216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>
                <a:latin typeface="Gill Sans MT" panose="020B0502020104020203" pitchFamily="34" charset="0"/>
              </a:rPr>
              <a:t>Ensure that active screening of all staff at the hospitals is done daily (by means </a:t>
            </a:r>
            <a:r>
              <a:rPr lang="en-US" sz="2400" dirty="0" smtClean="0">
                <a:latin typeface="Gill Sans MT" panose="020B0502020104020203" pitchFamily="34" charset="0"/>
              </a:rPr>
              <a:t>of thermal </a:t>
            </a:r>
            <a:r>
              <a:rPr lang="en-US" sz="2400" dirty="0">
                <a:latin typeface="Gill Sans MT" panose="020B0502020104020203" pitchFamily="34" charset="0"/>
              </a:rPr>
              <a:t>screening especially at the start of </a:t>
            </a:r>
            <a:r>
              <a:rPr lang="en-US" sz="2400" dirty="0" smtClean="0">
                <a:latin typeface="Gill Sans MT" panose="020B0502020104020203" pitchFamily="34" charset="0"/>
              </a:rPr>
              <a:t>shift)</a:t>
            </a:r>
          </a:p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 smtClean="0">
                <a:latin typeface="Gill Sans MT" panose="020B0502020104020203" pitchFamily="34" charset="0"/>
              </a:rPr>
              <a:t>All </a:t>
            </a:r>
            <a:r>
              <a:rPr lang="en-US" sz="2400" dirty="0">
                <a:latin typeface="Gill Sans MT" panose="020B0502020104020203" pitchFamily="34" charset="0"/>
              </a:rPr>
              <a:t>healthcare and supportive staff is encouraged to monitor their own health at all </a:t>
            </a:r>
            <a:r>
              <a:rPr lang="en-US" sz="2400" dirty="0" smtClean="0">
                <a:latin typeface="Gill Sans MT" panose="020B0502020104020203" pitchFamily="34" charset="0"/>
              </a:rPr>
              <a:t>the time </a:t>
            </a:r>
            <a:r>
              <a:rPr lang="en-US" sz="2400" dirty="0">
                <a:latin typeface="Gill Sans MT" panose="020B0502020104020203" pitchFamily="34" charset="0"/>
              </a:rPr>
              <a:t>for appearance of COVID-19 symptoms and report them at the earliest.</a:t>
            </a:r>
          </a:p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 smtClean="0">
                <a:latin typeface="Gill Sans MT" panose="020B0502020104020203" pitchFamily="34" charset="0"/>
              </a:rPr>
              <a:t>Be </a:t>
            </a:r>
            <a:r>
              <a:rPr lang="en-US" sz="2400" dirty="0">
                <a:latin typeface="Gill Sans MT" panose="020B0502020104020203" pitchFamily="34" charset="0"/>
              </a:rPr>
              <a:t>on the lookout for atypical presentation (or clinical course) of admitted patients</a:t>
            </a:r>
          </a:p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 smtClean="0">
                <a:latin typeface="Gill Sans MT" panose="020B0502020104020203" pitchFamily="34" charset="0"/>
              </a:rPr>
              <a:t>Standard </a:t>
            </a:r>
            <a:r>
              <a:rPr lang="en-US" sz="2400" dirty="0">
                <a:latin typeface="Gill Sans MT" panose="020B0502020104020203" pitchFamily="34" charset="0"/>
              </a:rPr>
              <a:t>precautions to be followed diligently by all</a:t>
            </a:r>
          </a:p>
          <a:p>
            <a:pPr marL="457200" marR="5080" indent="-4572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355600" algn="l"/>
              </a:tabLst>
            </a:pPr>
            <a:r>
              <a:rPr lang="en-US" sz="2400" dirty="0" smtClean="0">
                <a:latin typeface="Gill Sans MT" panose="020B0502020104020203" pitchFamily="34" charset="0"/>
              </a:rPr>
              <a:t>Follow </a:t>
            </a:r>
            <a:r>
              <a:rPr lang="en-US" sz="2400" dirty="0">
                <a:latin typeface="Gill Sans MT" panose="020B0502020104020203" pitchFamily="34" charset="0"/>
              </a:rPr>
              <a:t>all guidelines regarding triaging of patients in hospital emergency and </a:t>
            </a:r>
            <a:r>
              <a:rPr lang="en-US" sz="2400" dirty="0" smtClean="0">
                <a:latin typeface="Gill Sans MT" panose="020B0502020104020203" pitchFamily="34" charset="0"/>
              </a:rPr>
              <a:t>outpatient departments</a:t>
            </a:r>
            <a:r>
              <a:rPr lang="en-US" sz="2400" dirty="0">
                <a:latin typeface="Gill Sans MT" panose="020B0502020104020203" pitchFamily="34" charset="0"/>
              </a:rPr>
              <a:t>.</a:t>
            </a:r>
            <a:endParaRPr sz="2400" dirty="0">
              <a:latin typeface="Gill Sans MT" panose="020B050202010402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7" t="18752" r="15540" b="16373"/>
          <a:stretch/>
        </p:blipFill>
        <p:spPr>
          <a:xfrm>
            <a:off x="8822818" y="2224900"/>
            <a:ext cx="2982496" cy="2715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3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915" y="339214"/>
            <a:ext cx="10515600" cy="506948"/>
          </a:xfrm>
        </p:spPr>
        <p:txBody>
          <a:bodyPr>
            <a:normAutofit fontScale="90000"/>
          </a:bodyPr>
          <a:lstStyle/>
          <a:p>
            <a:r>
              <a:rPr lang="en-IN" sz="3200" dirty="0"/>
              <a:t>DISTRICT </a:t>
            </a:r>
            <a:r>
              <a:rPr lang="en-IN" sz="3200" dirty="0" smtClean="0"/>
              <a:t>SURVEILLANACE </a:t>
            </a:r>
            <a:r>
              <a:rPr lang="en-IN" sz="3200" dirty="0" smtClean="0"/>
              <a:t>HELPLINE NUMBERS</a:t>
            </a:r>
            <a:endParaRPr lang="en-US" sz="3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873448"/>
              </p:ext>
            </p:extLst>
          </p:nvPr>
        </p:nvGraphicFramePr>
        <p:xfrm>
          <a:off x="442450" y="846162"/>
          <a:ext cx="10840065" cy="52209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9557">
                  <a:extLst>
                    <a:ext uri="{9D8B030D-6E8A-4147-A177-3AD203B41FA5}">
                      <a16:colId xmlns:a16="http://schemas.microsoft.com/office/drawing/2014/main" val="2055156766"/>
                    </a:ext>
                  </a:extLst>
                </a:gridCol>
                <a:gridCol w="4632609">
                  <a:extLst>
                    <a:ext uri="{9D8B030D-6E8A-4147-A177-3AD203B41FA5}">
                      <a16:colId xmlns:a16="http://schemas.microsoft.com/office/drawing/2014/main" val="2588843154"/>
                    </a:ext>
                  </a:extLst>
                </a:gridCol>
                <a:gridCol w="5127899">
                  <a:extLst>
                    <a:ext uri="{9D8B030D-6E8A-4147-A177-3AD203B41FA5}">
                      <a16:colId xmlns:a16="http://schemas.microsoft.com/office/drawing/2014/main" val="951578943"/>
                    </a:ext>
                  </a:extLst>
                </a:gridCol>
              </a:tblGrid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Sl. No.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District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Number(s)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0758985"/>
                  </a:ext>
                </a:extLst>
              </a:tr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East Garo </a:t>
                      </a:r>
                      <a:r>
                        <a:rPr lang="en-IN" sz="1800" dirty="0" smtClean="0">
                          <a:effectLst/>
                          <a:latin typeface="Gill Sans MT" panose="020B0502020104020203" pitchFamily="34" charset="0"/>
                        </a:rPr>
                        <a:t>Hills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9485113132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4627745"/>
                  </a:ext>
                </a:extLst>
              </a:tr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2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East Jaintia Hills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3655230605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4085617"/>
                  </a:ext>
                </a:extLst>
              </a:tr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3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East Khasi Hills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7085281316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60914771"/>
                  </a:ext>
                </a:extLst>
              </a:tr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4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North Garo Hills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6009907768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5657151"/>
                  </a:ext>
                </a:extLst>
              </a:tr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5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Ri-Bhoi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8787520449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7411748"/>
                  </a:ext>
                </a:extLst>
              </a:tr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6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South Garo Hills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7085100406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6483269"/>
                  </a:ext>
                </a:extLst>
              </a:tr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7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South West Garo Hills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6009944841/ 6009919788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75162"/>
                  </a:ext>
                </a:extLst>
              </a:tr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8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South West Khasi Hills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9485395373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8134741"/>
                  </a:ext>
                </a:extLst>
              </a:tr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9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West Garo Hills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9864939334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3628649"/>
                  </a:ext>
                </a:extLst>
              </a:tr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10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West Jaintia Hills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6009693315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25690027"/>
                  </a:ext>
                </a:extLst>
              </a:tr>
              <a:tr h="43507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200" dirty="0">
                          <a:effectLst/>
                          <a:latin typeface="Gill Sans MT" panose="020B0502020104020203" pitchFamily="34" charset="0"/>
                        </a:rPr>
                        <a:t>11</a:t>
                      </a:r>
                      <a:endParaRPr lang="en-US" sz="11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West Khasi Hills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Gill Sans MT" panose="020B0502020104020203" pitchFamily="34" charset="0"/>
                        </a:rPr>
                        <a:t>9485395373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47483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260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98206" y="2415823"/>
            <a:ext cx="11793793" cy="1104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     Protect others by protecting yourself!</a:t>
            </a:r>
          </a:p>
          <a:p>
            <a:r>
              <a:rPr lang="en-US" sz="3900" i="1" dirty="0" smtClean="0"/>
              <a:t>            “Together we can defeat corona virus” </a:t>
            </a:r>
            <a:endParaRPr lang="en-US" sz="3900" i="1" dirty="0"/>
          </a:p>
        </p:txBody>
      </p:sp>
    </p:spTree>
    <p:extLst>
      <p:ext uri="{BB962C8B-B14F-4D97-AF65-F5344CB8AC3E}">
        <p14:creationId xmlns:p14="http://schemas.microsoft.com/office/powerpoint/2010/main" val="407347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WHO: https://www.who.int/emergencies/diseases/novel-coronavirus-2019/advice-for-public​</a:t>
            </a:r>
          </a:p>
          <a:p>
            <a:endParaRPr lang="en-US" dirty="0"/>
          </a:p>
          <a:p>
            <a:r>
              <a:rPr lang="en-US" dirty="0"/>
              <a:t>CDC: https://www.cdc.gov/coronavirus/2019-ncov/hcp/guidance-home-care.html​</a:t>
            </a:r>
          </a:p>
          <a:p>
            <a:endParaRPr lang="en-US" dirty="0"/>
          </a:p>
          <a:p>
            <a:r>
              <a:rPr lang="en-US" dirty="0"/>
              <a:t>CROI 2020: https://special.croi.capitalreach.com/  ​</a:t>
            </a:r>
          </a:p>
          <a:p>
            <a:endParaRPr lang="en-US" dirty="0"/>
          </a:p>
          <a:p>
            <a:r>
              <a:rPr lang="en-US" dirty="0"/>
              <a:t>Coronavirus disease (COVID-19) technical guidance: Infection prevention and control / WASH​</a:t>
            </a:r>
          </a:p>
          <a:p>
            <a:endParaRPr lang="en-US" dirty="0"/>
          </a:p>
          <a:p>
            <a:r>
              <a:rPr lang="en-US" dirty="0"/>
              <a:t>Infection Prevention and Control, Reference Manual for Health Facilities with Limited Resources​</a:t>
            </a:r>
          </a:p>
          <a:p>
            <a:endParaRPr lang="en-US" dirty="0"/>
          </a:p>
          <a:p>
            <a:r>
              <a:rPr lang="en-US" dirty="0"/>
              <a:t>The Lancet. Fei Zhou, Ting Yu, Ronghui Du, Guohui Fan, Ying Liu, Zhibo Liu, et al. Clinical course and risk factors for mortality of adult inpatients with COVID-19 in Wuhan, China: a retrospective cohort study. ​</a:t>
            </a:r>
          </a:p>
        </p:txBody>
      </p:sp>
    </p:spTree>
    <p:extLst>
      <p:ext uri="{BB962C8B-B14F-4D97-AF65-F5344CB8AC3E}">
        <p14:creationId xmlns:p14="http://schemas.microsoft.com/office/powerpoint/2010/main" val="22471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9"/>
          <p:cNvSpPr txBox="1">
            <a:spLocks noGrp="1"/>
          </p:cNvSpPr>
          <p:nvPr>
            <p:ph type="sldNum" idx="4294967295"/>
          </p:nvPr>
        </p:nvSpPr>
        <p:spPr>
          <a:xfrm>
            <a:off x="11622088" y="6235700"/>
            <a:ext cx="569912" cy="6223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58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021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0030"/>
            <a:ext cx="10515600" cy="899407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How deadly is COVID-19?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788161"/>
            <a:ext cx="6163491" cy="4351338"/>
          </a:xfrm>
        </p:spPr>
        <p:txBody>
          <a:bodyPr>
            <a:normAutofit/>
          </a:bodyPr>
          <a:lstStyle/>
          <a:p>
            <a:r>
              <a:rPr lang="en-US" sz="2400" dirty="0"/>
              <a:t>The overall case fatality ratio (CFR) is </a:t>
            </a:r>
            <a:r>
              <a:rPr lang="en-US" sz="2400" dirty="0" smtClean="0"/>
              <a:t>6.9% globally</a:t>
            </a:r>
          </a:p>
          <a:p>
            <a:r>
              <a:rPr lang="en-US" sz="2400" dirty="0" smtClean="0"/>
              <a:t>It </a:t>
            </a:r>
            <a:r>
              <a:rPr lang="en-US" sz="2400" dirty="0"/>
              <a:t>is significantly less severe than 2003 SARS (MR: </a:t>
            </a:r>
            <a:r>
              <a:rPr lang="en-US" sz="2400" dirty="0" smtClean="0"/>
              <a:t>15%) </a:t>
            </a:r>
            <a:r>
              <a:rPr lang="en-US" sz="2400" dirty="0"/>
              <a:t>or 2012 MERS (MR: </a:t>
            </a:r>
            <a:r>
              <a:rPr lang="en-US" sz="2400" dirty="0" smtClean="0"/>
              <a:t>37%) </a:t>
            </a:r>
            <a:r>
              <a:rPr lang="en-US" sz="2400" dirty="0"/>
              <a:t>outbreaks. </a:t>
            </a:r>
            <a:endParaRPr lang="en-US" sz="2400" dirty="0" smtClean="0"/>
          </a:p>
          <a:p>
            <a:r>
              <a:rPr lang="en-US" sz="2400" dirty="0" smtClean="0"/>
              <a:t>The </a:t>
            </a:r>
            <a:r>
              <a:rPr lang="en-US" sz="2400" dirty="0"/>
              <a:t>mortality is high </a:t>
            </a:r>
            <a:r>
              <a:rPr lang="en-US" sz="2400" b="1" dirty="0"/>
              <a:t>among elderlies, particularly those with co-morbid conditions like coronary artery disease, diabetes, hypertension, chronic respiratory diseases etc</a:t>
            </a:r>
            <a:r>
              <a:rPr lang="en-US" sz="2400" b="1" dirty="0" smtClean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69790" y="1615184"/>
            <a:ext cx="37220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Gill Sans MT" panose="020B0502020104020203" pitchFamily="34" charset="0"/>
              </a:rPr>
              <a:t>The New Coronavirus has </a:t>
            </a:r>
            <a:r>
              <a:rPr lang="en-US" sz="4800" b="1" dirty="0" smtClean="0">
                <a:solidFill>
                  <a:srgbClr val="FF0000"/>
                </a:solidFill>
                <a:latin typeface="Gill Sans MT" panose="020B0502020104020203" pitchFamily="34" charset="0"/>
              </a:rPr>
              <a:t>“high infectivity but low mortality” </a:t>
            </a:r>
            <a:endParaRPr lang="en-US" sz="4800" b="1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11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38487"/>
            <a:ext cx="10515600" cy="51685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Todays status as 11</a:t>
            </a:r>
            <a:r>
              <a:rPr lang="en-US" baseline="30000" dirty="0" smtClean="0"/>
              <a:t>th</a:t>
            </a:r>
            <a:r>
              <a:rPr lang="en-US" dirty="0" smtClean="0"/>
              <a:t>  Jun 09:30 </a:t>
            </a:r>
            <a:r>
              <a:rPr lang="en-US" dirty="0"/>
              <a:t>a</a:t>
            </a:r>
            <a:r>
              <a:rPr lang="en-US" dirty="0" smtClean="0"/>
              <a:t>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4428" y="1540519"/>
            <a:ext cx="10515600" cy="372553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World </a:t>
            </a: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laboratory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Confirmed cases- </a:t>
            </a:r>
            <a:r>
              <a:rPr lang="en-US" b="1" dirty="0" smtClean="0"/>
              <a:t>7,198,636</a:t>
            </a: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Death-</a:t>
            </a:r>
            <a:r>
              <a:rPr lang="en-US" b="1" dirty="0"/>
              <a:t> 419,020</a:t>
            </a:r>
            <a:endParaRPr lang="en-US" b="1" dirty="0" smtClean="0"/>
          </a:p>
          <a:p>
            <a:r>
              <a:rPr lang="en-US" dirty="0" smtClean="0"/>
              <a:t>India </a:t>
            </a:r>
          </a:p>
          <a:p>
            <a:pPr marL="457200" lvl="1" indent="0">
              <a:buNone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laboratory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confirmed cases- </a:t>
            </a:r>
            <a:r>
              <a:rPr lang="en-US" b="1" dirty="0" smtClean="0"/>
              <a:t>287,155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Death-</a:t>
            </a:r>
            <a:r>
              <a:rPr lang="en-US" b="1" dirty="0"/>
              <a:t> 8,107</a:t>
            </a: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marL="457200" lvl="1" indent="0">
              <a:buNone/>
            </a:pPr>
            <a:endParaRPr lang="en-US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smtClean="0"/>
              <a:t>Meghalaya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laboratory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confirmed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cases- </a:t>
            </a:r>
            <a:r>
              <a:rPr lang="en-US" b="1" dirty="0" smtClean="0"/>
              <a:t>30</a:t>
            </a:r>
            <a:endParaRPr lang="en-US" b="1" dirty="0"/>
          </a:p>
          <a:p>
            <a:pPr marL="457200" lvl="1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Death-</a:t>
            </a:r>
            <a:r>
              <a:rPr lang="en-US" b="1" dirty="0" smtClean="0"/>
              <a:t>01</a:t>
            </a:r>
            <a:endParaRPr lang="en-US" b="1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7880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151" y="168839"/>
            <a:ext cx="10515600" cy="899407"/>
          </a:xfrm>
        </p:spPr>
        <p:txBody>
          <a:bodyPr/>
          <a:lstStyle/>
          <a:p>
            <a:pPr algn="ctr"/>
            <a:r>
              <a:rPr lang="en-US" dirty="0" smtClean="0"/>
              <a:t>Why there is so much panic?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73" y="1068246"/>
            <a:ext cx="9771797" cy="4264014"/>
          </a:xfrm>
        </p:spPr>
      </p:pic>
      <p:sp>
        <p:nvSpPr>
          <p:cNvPr id="5" name="TextBox 4"/>
          <p:cNvSpPr txBox="1"/>
          <p:nvPr/>
        </p:nvSpPr>
        <p:spPr>
          <a:xfrm>
            <a:off x="393699" y="5332260"/>
            <a:ext cx="11404602" cy="830997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Gill Sans MT" panose="020B0502020104020203" pitchFamily="34" charset="0"/>
              </a:rPr>
              <a:t>The lack of verified facts and floating rumors are to be blamed for this panic. The most important thing is when a virus is new, we don’t know how it may affect people.</a:t>
            </a:r>
            <a:endParaRPr lang="en-US" sz="2400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03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8027" y="307155"/>
            <a:ext cx="10515600" cy="899407"/>
          </a:xfrm>
        </p:spPr>
        <p:txBody>
          <a:bodyPr/>
          <a:lstStyle/>
          <a:p>
            <a:pPr algn="ctr"/>
            <a:r>
              <a:rPr lang="en-US" dirty="0" smtClean="0"/>
              <a:t>What do we know about COVID-19?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145" y="2399387"/>
            <a:ext cx="2943709" cy="2927356"/>
          </a:xfrm>
        </p:spPr>
      </p:pic>
      <p:sp>
        <p:nvSpPr>
          <p:cNvPr id="9" name="TextBox 8"/>
          <p:cNvSpPr txBox="1"/>
          <p:nvPr/>
        </p:nvSpPr>
        <p:spPr>
          <a:xfrm>
            <a:off x="5281228" y="3465298"/>
            <a:ext cx="1731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Novel Coronavirus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4624145" y="1230560"/>
            <a:ext cx="2838539" cy="885372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Incubation Period </a:t>
            </a:r>
          </a:p>
          <a:p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2</a:t>
            </a:r>
            <a:r>
              <a:rPr lang="en-US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-14 days (median 5-6 days)</a:t>
            </a:r>
            <a:endParaRPr lang="en-US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080386" y="5279124"/>
            <a:ext cx="4624146" cy="13103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Vectors of transmission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Human to human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1059" y="1836976"/>
            <a:ext cx="3087752" cy="3256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Increased risk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Elderly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With </a:t>
            </a:r>
            <a:r>
              <a:rPr lang="en-US" dirty="0">
                <a:solidFill>
                  <a:schemeClr val="tx1"/>
                </a:solidFill>
                <a:latin typeface="Gill Sans MT" panose="020B0502020104020203" pitchFamily="34" charset="0"/>
              </a:rPr>
              <a:t>p</a:t>
            </a:r>
            <a:r>
              <a:rPr lang="en-US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re-existing conditions &amp; underlying diseases (</a:t>
            </a:r>
            <a:r>
              <a:rPr lang="en-IN" dirty="0">
                <a:solidFill>
                  <a:schemeClr val="tx1"/>
                </a:solidFill>
              </a:rPr>
              <a:t>heart disease, lung disease, and </a:t>
            </a:r>
            <a:r>
              <a:rPr lang="en-IN" dirty="0" smtClean="0">
                <a:solidFill>
                  <a:schemeClr val="tx1"/>
                </a:solidFill>
              </a:rPr>
              <a:t>diabetes)</a:t>
            </a:r>
            <a:r>
              <a:rPr lang="en-US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Poor immunity 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#Although anybody who is exposed to the virus can get the infection  </a:t>
            </a:r>
          </a:p>
          <a:p>
            <a:endParaRPr lang="en-US" dirty="0"/>
          </a:p>
        </p:txBody>
      </p:sp>
      <p:sp>
        <p:nvSpPr>
          <p:cNvPr id="17" name="Round Diagonal Corner Rectangle 16"/>
          <p:cNvSpPr/>
          <p:nvPr/>
        </p:nvSpPr>
        <p:spPr>
          <a:xfrm>
            <a:off x="8224937" y="3200927"/>
            <a:ext cx="3143689" cy="1562802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Treatment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Currently no available treatment or vaccination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Gill Sans MT" panose="020B0502020104020203" pitchFamily="34" charset="0"/>
              </a:rPr>
              <a:t>Only supportive measures </a:t>
            </a:r>
            <a:endParaRPr lang="en-US" dirty="0">
              <a:solidFill>
                <a:schemeClr val="tx1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31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Jhpieg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67D"/>
      </a:accent1>
      <a:accent2>
        <a:srgbClr val="26CAD3"/>
      </a:accent2>
      <a:accent3>
        <a:srgbClr val="6F9395"/>
      </a:accent3>
      <a:accent4>
        <a:srgbClr val="BE0065"/>
      </a:accent4>
      <a:accent5>
        <a:srgbClr val="0087CD"/>
      </a:accent5>
      <a:accent6>
        <a:srgbClr val="00AA88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Jhpieg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67D"/>
      </a:accent1>
      <a:accent2>
        <a:srgbClr val="26CAD3"/>
      </a:accent2>
      <a:accent3>
        <a:srgbClr val="6F9395"/>
      </a:accent3>
      <a:accent4>
        <a:srgbClr val="BE0065"/>
      </a:accent4>
      <a:accent5>
        <a:srgbClr val="0087CD"/>
      </a:accent5>
      <a:accent6>
        <a:srgbClr val="00AA88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4523</TotalTime>
  <Words>3442</Words>
  <Application>Microsoft Office PowerPoint</Application>
  <PresentationFormat>Widescreen</PresentationFormat>
  <Paragraphs>424</Paragraphs>
  <Slides>58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69" baseType="lpstr">
      <vt:lpstr>Arial</vt:lpstr>
      <vt:lpstr>Arial Narrow</vt:lpstr>
      <vt:lpstr>Calibri</vt:lpstr>
      <vt:lpstr>Gill Sans MT</vt:lpstr>
      <vt:lpstr>Mangal</vt:lpstr>
      <vt:lpstr>Permanent Marker</vt:lpstr>
      <vt:lpstr>Symbol</vt:lpstr>
      <vt:lpstr>Times New Roman</vt:lpstr>
      <vt:lpstr>Wingdings</vt:lpstr>
      <vt:lpstr>1_Office Theme</vt:lpstr>
      <vt:lpstr>2_Office Theme</vt:lpstr>
      <vt:lpstr>COVID-19 – An Overview for Front Line workers </vt:lpstr>
      <vt:lpstr>Content</vt:lpstr>
      <vt:lpstr>PowerPoint Presentation</vt:lpstr>
      <vt:lpstr>What is novel Coronavirus/COVID-19?</vt:lpstr>
      <vt:lpstr>History of COVID-19 </vt:lpstr>
      <vt:lpstr>How deadly is COVID-19?</vt:lpstr>
      <vt:lpstr>Todays status as 11th  Jun 09:30 am</vt:lpstr>
      <vt:lpstr>Why there is so much panic?</vt:lpstr>
      <vt:lpstr>What do we know about COVID-19?</vt:lpstr>
      <vt:lpstr>High Risk groups</vt:lpstr>
      <vt:lpstr>Continued…</vt:lpstr>
      <vt:lpstr>High risk Groups continued..</vt:lpstr>
      <vt:lpstr>Coronavirus ⎯Transmissibility</vt:lpstr>
      <vt:lpstr>How long this virus can survive outside body  </vt:lpstr>
      <vt:lpstr>Symptoms and Signs</vt:lpstr>
      <vt:lpstr>Presentation of Illness  (n=72,314)</vt:lpstr>
      <vt:lpstr>Pattern of Disease Progression</vt:lpstr>
      <vt:lpstr>Emergency warning signs for COVID-19</vt:lpstr>
      <vt:lpstr>How to differentiate probable COVID-19 cases?</vt:lpstr>
      <vt:lpstr>PowerPoint Presentation</vt:lpstr>
      <vt:lpstr>Key community messages</vt:lpstr>
      <vt:lpstr>1.Keep washing your Hand regularly</vt:lpstr>
      <vt:lpstr>Steps of Handwashing </vt:lpstr>
      <vt:lpstr>II. A new normal - Wear a mask</vt:lpstr>
      <vt:lpstr>Continued…</vt:lpstr>
      <vt:lpstr>Everyone does not need to wear a PPE</vt:lpstr>
      <vt:lpstr>Rationale use of Personal Protective Equipment for COVID-19 </vt:lpstr>
      <vt:lpstr>III. Social distancing-Help the break chain of COVID 19</vt:lpstr>
      <vt:lpstr>IV. Respiratory hygiene/Etiquette </vt:lpstr>
      <vt:lpstr>V. Avoid frequent touching your face</vt:lpstr>
      <vt:lpstr>VI. Avoid social Gathering </vt:lpstr>
      <vt:lpstr> VII. Avoid Public spitting </vt:lpstr>
      <vt:lpstr>VIII. See a doctor if you feel unwell</vt:lpstr>
      <vt:lpstr>IX. Stay home </vt:lpstr>
      <vt:lpstr>X. Follow cleanliness </vt:lpstr>
      <vt:lpstr>XI. Boost up your immunity </vt:lpstr>
      <vt:lpstr>How to address Social Stigma? </vt:lpstr>
      <vt:lpstr>PowerPoint Presentation</vt:lpstr>
      <vt:lpstr>Stigma affects emotional &amp; mental health of those stigmatized </vt:lpstr>
      <vt:lpstr>Addressing Social Stigma :Words Matter</vt:lpstr>
      <vt:lpstr>Whom to suspect?</vt:lpstr>
      <vt:lpstr>PowerPoint Presentation</vt:lpstr>
      <vt:lpstr>Who is a COVID-19 positive case?</vt:lpstr>
      <vt:lpstr> Strategy for COVlD-19 testing in lndia (Version 5, dated May 18, 2020</vt:lpstr>
      <vt:lpstr>SARI &amp; ILI</vt:lpstr>
      <vt:lpstr>What to do if a positive case is detected?</vt:lpstr>
      <vt:lpstr>Home quarantine</vt:lpstr>
      <vt:lpstr>1. Quarantined case</vt:lpstr>
      <vt:lpstr>2. Instruction for family members</vt:lpstr>
      <vt:lpstr>3. Environmental sanitation</vt:lpstr>
      <vt:lpstr>Methods for preparation hypochlorite solution</vt:lpstr>
      <vt:lpstr> Action to be taken on detection of COVID -19 case in non-COVID health facility</vt:lpstr>
      <vt:lpstr> When a suspect/confirmed COVID-19 HCW is identified</vt:lpstr>
      <vt:lpstr>Follow-up</vt:lpstr>
      <vt:lpstr>DISTRICT SURVEILLANACE HELPLINE NUMBERS</vt:lpstr>
      <vt:lpstr>PowerPoint Presentation</vt:lpstr>
      <vt:lpstr>References </vt:lpstr>
      <vt:lpstr>PowerPoint Presentation</vt:lpstr>
    </vt:vector>
  </TitlesOfParts>
  <Company>Johns Hopkins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Resource Package for CHOs</dc:title>
  <dc:creator>Shreeporna Bhattacharya</dc:creator>
  <cp:lastModifiedBy>Dr.Meena (Jhpiego)</cp:lastModifiedBy>
  <cp:revision>209</cp:revision>
  <dcterms:created xsi:type="dcterms:W3CDTF">2020-03-17T06:10:42Z</dcterms:created>
  <dcterms:modified xsi:type="dcterms:W3CDTF">2020-06-11T07:11:02Z</dcterms:modified>
</cp:coreProperties>
</file>