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60" r:id="rId3"/>
    <p:sldId id="261" r:id="rId4"/>
    <p:sldId id="259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4AD15-7854-4FE6-8D5D-6388B0A1C03D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5A7CB-FF7E-47C6-9685-242DDCF551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05000"/>
            <a:ext cx="87630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Role of Frontline Health Worker regarding care of the Elderly with Co-morbidity conditions</a:t>
            </a:r>
            <a:endParaRPr lang="en-US" dirty="0"/>
          </a:p>
        </p:txBody>
      </p:sp>
      <p:pic>
        <p:nvPicPr>
          <p:cNvPr id="4" name="Picture 2" descr="C:\Users\NPCDCS - STATE\Downloads\NPHC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1733550" cy="1600200"/>
          </a:xfrm>
          <a:prstGeom prst="rect">
            <a:avLst/>
          </a:prstGeom>
          <a:noFill/>
        </p:spPr>
      </p:pic>
      <p:pic>
        <p:nvPicPr>
          <p:cNvPr id="5" name="Picture 4" descr="NHM_LOGO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7010400" y="228600"/>
            <a:ext cx="1752600" cy="1447800"/>
          </a:xfrm>
          <a:prstGeom prst="rect">
            <a:avLst/>
          </a:prstGeom>
        </p:spPr>
      </p:pic>
      <p:pic>
        <p:nvPicPr>
          <p:cNvPr id="1026" name="Picture 2" descr="C:\Users\NPCDCS - STATE\Desktop\Advisory of elderly'\EWnTGKfU8AEvos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962400"/>
            <a:ext cx="86106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THANKS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185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Role of ASHA’s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95300" y="978045"/>
            <a:ext cx="6629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Enlist the Elderly people having NCD problems in her area along with the list of the medicines prescribed by a doctor.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2514600"/>
            <a:ext cx="8686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The ASHA will update the  information to ANM/MLHP.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3048000"/>
            <a:ext cx="8686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The ASHA workers shall undertake frequent visits to such households and telephonically connect with such vulnerable persons for confidence building.</a:t>
            </a:r>
          </a:p>
        </p:txBody>
      </p:sp>
      <p:sp>
        <p:nvSpPr>
          <p:cNvPr id="7" name="Rectangle 6"/>
          <p:cNvSpPr/>
          <p:nvPr/>
        </p:nvSpPr>
        <p:spPr>
          <a:xfrm>
            <a:off x="2438400" y="4495800"/>
            <a:ext cx="6477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Creating community awareness, and community involvement.</a:t>
            </a:r>
          </a:p>
        </p:txBody>
      </p:sp>
      <p:sp>
        <p:nvSpPr>
          <p:cNvPr id="8" name="Rectangle 7"/>
          <p:cNvSpPr/>
          <p:nvPr/>
        </p:nvSpPr>
        <p:spPr>
          <a:xfrm>
            <a:off x="2438400" y="5410200"/>
            <a:ext cx="6477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Coordinate with the Community Covid-19 Management Committee.</a:t>
            </a:r>
          </a:p>
        </p:txBody>
      </p:sp>
      <p:pic>
        <p:nvPicPr>
          <p:cNvPr id="9" name="Picture 4" descr="http://nhsrcindia.org/sites/default/files/photo_gallery_images/ASHA_Pynthor_HSCare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838200"/>
            <a:ext cx="1981200" cy="1707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C:\Users\NPCDCS - STATE\Desktop\Advisory of elderly'\local\96847504_621387135254829_3818008626568626176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343400"/>
            <a:ext cx="19812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Oval 10"/>
          <p:cNvSpPr/>
          <p:nvPr/>
        </p:nvSpPr>
        <p:spPr>
          <a:xfrm>
            <a:off x="304800" y="12954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04800" y="26670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04800" y="32004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209800" y="46482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209800" y="55626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6" descr="http://nhsrcindia.org/sites/default/files/photo_gallery_images/ASHA1_Byrnihat%20PHC_UmlingBlock_MG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5867400"/>
            <a:ext cx="1687689" cy="99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u="sng" dirty="0" smtClean="0"/>
              <a:t>Role of ANM/MLHP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838200"/>
            <a:ext cx="6781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Monitor the blood sugar and blood pressure of the patients regularly.</a:t>
            </a:r>
          </a:p>
        </p:txBody>
      </p:sp>
      <p:pic>
        <p:nvPicPr>
          <p:cNvPr id="5" name="Picture 2" descr="C:\Users\NPCDCS - STATE\Desktop\Advisory of elderly'\local\59e91a13-fd97-4af0-88a8-cbc6bac53d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838200"/>
            <a:ext cx="1524000" cy="17526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57200" y="1676400"/>
            <a:ext cx="6858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Shall be in constant touch/ communication with the MO-PHC in case the elderly person requires medical assistance.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2895600"/>
            <a:ext cx="838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ANM/MLHP shall undertake home visits to all NCD and elderly persons during the period of outbreak, to assess for onset of symptoms/ complications and to monitor treatment adherence.</a:t>
            </a:r>
          </a:p>
        </p:txBody>
      </p:sp>
      <p:pic>
        <p:nvPicPr>
          <p:cNvPr id="8" name="Picture 2" descr="C:\Users\NPCDCS - STATE\Downloads\WhatsApp Image 2020-05-21 at 5.14.49 PM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4572000"/>
            <a:ext cx="2133600" cy="1480723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457200" y="4648200"/>
            <a:ext cx="6553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Proper data base of the number of disease wise patients and distribution of medicine shall be maintained at PHC and Sub- centre level.</a:t>
            </a:r>
          </a:p>
        </p:txBody>
      </p:sp>
      <p:sp>
        <p:nvSpPr>
          <p:cNvPr id="11" name="Oval 10"/>
          <p:cNvSpPr/>
          <p:nvPr/>
        </p:nvSpPr>
        <p:spPr>
          <a:xfrm>
            <a:off x="304800" y="9906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04800" y="19050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04800" y="31242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04800" y="48768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944562"/>
          </a:xfrm>
        </p:spPr>
        <p:txBody>
          <a:bodyPr/>
          <a:lstStyle/>
          <a:p>
            <a:r>
              <a:rPr lang="en-US" u="sng" dirty="0" smtClean="0"/>
              <a:t>Role of Medical &amp; Health Officers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153400" cy="32766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Ensure adequate supply of medicines for all patients</a:t>
            </a:r>
          </a:p>
          <a:p>
            <a:pPr algn="just"/>
            <a:r>
              <a:rPr lang="en-US" dirty="0" smtClean="0"/>
              <a:t>MO-PHC will investigate the case referred from ANM/MLHP and informed the BMO for any suspected Covid-19 case for sample collection.</a:t>
            </a:r>
          </a:p>
          <a:p>
            <a:pPr algn="just"/>
            <a:r>
              <a:rPr lang="en-US" dirty="0" smtClean="0"/>
              <a:t>Medical Officer will arrange ambulance transportation to identified Quarantine/ Corona Centre.</a:t>
            </a:r>
          </a:p>
          <a:p>
            <a:pPr algn="just"/>
            <a:r>
              <a:rPr lang="en-US" dirty="0" smtClean="0"/>
              <a:t>MO to emphasized patient coming to OPD to mandatory wear face mask, maintain 2 meters distance, hand washing with soap and water and cough etiquette.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52" name="Picture 4" descr="C:\Users\NPCDCS - STATE\Desktop\Advisory of elderly'\local\masks-photo-1 - Copy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3962400"/>
            <a:ext cx="4267200" cy="2120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381000" y="6096000"/>
            <a:ext cx="838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 Coordination with Covid-19 District Management Committee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u="sng" dirty="0" smtClean="0"/>
              <a:t>Monitoring checklist by ANM/MLHP/ ASHAs</a:t>
            </a:r>
            <a:endParaRPr lang="en-US" sz="3200" b="1" u="sn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05000"/>
          <a:ext cx="8305800" cy="337251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3571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44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/>
                        <a:t>Personal Details (Patient)</a:t>
                      </a:r>
                      <a:endParaRPr lang="en-US" sz="40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9850" marR="73025" marT="444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3600" b="1" dirty="0">
                        <a:solidFill>
                          <a:srgbClr val="000000"/>
                        </a:solidFill>
                        <a:latin typeface="Gill Sans MT"/>
                        <a:ea typeface="Times New Roman"/>
                      </a:endParaRPr>
                    </a:p>
                  </a:txBody>
                  <a:tcPr marL="69850" marR="73025" marT="444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40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/>
                        <a:t>Name  </a:t>
                      </a:r>
                      <a:endParaRPr lang="en-US" sz="40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9850" marR="73025" marT="444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/>
                        <a:t>Age </a:t>
                      </a:r>
                      <a:endParaRPr lang="en-US" sz="40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9850" marR="73025" marT="444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39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/>
                        <a:t>Sex</a:t>
                      </a:r>
                      <a:endParaRPr lang="en-US" sz="40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9850" marR="73025" marT="4445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/>
                        <a:t>Mobile no.</a:t>
                      </a:r>
                      <a:endParaRPr lang="en-US" sz="40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9850" marR="73025" marT="444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0946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/>
                        <a:t>Address :-</a:t>
                      </a:r>
                      <a:endParaRPr lang="en-US" sz="40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9850" marR="73025" marT="444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COVID 19 related symptoms checklist: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305801" cy="5421657"/>
        </p:xfrm>
        <a:graphic>
          <a:graphicData uri="http://schemas.openxmlformats.org/drawingml/2006/table">
            <a:tbl>
              <a:tblPr/>
              <a:tblGrid>
                <a:gridCol w="576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94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9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5919">
                <a:tc>
                  <a:txBody>
                    <a:bodyPr/>
                    <a:lstStyle/>
                    <a:p>
                      <a:pPr marL="60325" marR="0" algn="l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Palatino Linotype"/>
                          <a:cs typeface="Palatino Linotype"/>
                        </a:rPr>
                        <a:t>S No.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marL="59690" marR="0" algn="l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Palatino Linotype"/>
                          <a:cs typeface="Palatino Linotype"/>
                        </a:rPr>
                        <a:t>Particular/ subject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tc>
                  <a:txBody>
                    <a:bodyPr/>
                    <a:lstStyle/>
                    <a:p>
                      <a:pPr marL="179070" marR="186690" algn="ctr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Palatino Linotype"/>
                          <a:cs typeface="Palatino Linotype"/>
                        </a:rPr>
                        <a:t>Remarks with duration</a:t>
                      </a:r>
                      <a:endParaRPr lang="en-US" sz="160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5919">
                <a:tc>
                  <a:txBody>
                    <a:bodyPr/>
                    <a:lstStyle/>
                    <a:p>
                      <a:pPr marL="60325" marR="0" algn="l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Palatino Linotype"/>
                          <a:cs typeface="Palatino Linotype"/>
                        </a:rPr>
                        <a:t>1</a:t>
                      </a:r>
                      <a:endParaRPr lang="en-US" sz="160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9690" marR="0" algn="l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Palatino Linotype"/>
                          <a:cs typeface="Palatino Linotype"/>
                        </a:rPr>
                        <a:t>Travel history from any affected areas (Country/ State) during the last 14 days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179070" marR="186690" algn="ctr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Palatino Linotype"/>
                          <a:cs typeface="Palatino Linotype"/>
                        </a:rPr>
                        <a:t>If any patient found with travel history/ contact history/ 2 or more symptoms, immediately inform the MO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5744">
                <a:tc>
                  <a:txBody>
                    <a:bodyPr/>
                    <a:lstStyle/>
                    <a:p>
                      <a:pPr marL="60325" marR="0" algn="l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Palatino Linotype"/>
                          <a:cs typeface="Palatino Linotype"/>
                        </a:rPr>
                        <a:t>2</a:t>
                      </a:r>
                      <a:endParaRPr lang="en-US" sz="160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9690" marR="0" algn="l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Palatino Linotype"/>
                          <a:cs typeface="Palatino Linotype"/>
                        </a:rPr>
                        <a:t>Contact history with COVID 19 case in last 14 days 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6635">
                <a:tc>
                  <a:txBody>
                    <a:bodyPr/>
                    <a:lstStyle/>
                    <a:p>
                      <a:pPr marL="60325" marR="0" algn="l">
                        <a:lnSpc>
                          <a:spcPct val="107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Palatino Linotype"/>
                          <a:cs typeface="Palatino Linotype"/>
                        </a:rPr>
                        <a:t>3</a:t>
                      </a:r>
                      <a:endParaRPr lang="en-US" sz="160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82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Fever/ Cough/ running nose/ Sore throat/ Body ache/ Loss of appetite/ Loose motion/ Loss of sense of smell and/ or</a:t>
                      </a:r>
                      <a:r>
                        <a:rPr lang="en-US" sz="1800" b="0" dirty="0">
                          <a:solidFill>
                            <a:srgbClr val="212121"/>
                          </a:solidFill>
                          <a:latin typeface="Times New Roman"/>
                          <a:ea typeface="Times New Roman"/>
                        </a:rPr>
                        <a:t> taste</a:t>
                      </a:r>
                      <a:endParaRPr lang="en-US" sz="20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6884">
                <a:tc>
                  <a:txBody>
                    <a:bodyPr/>
                    <a:lstStyle/>
                    <a:p>
                      <a:pPr marL="60325" marR="0" algn="l">
                        <a:lnSpc>
                          <a:spcPct val="107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Palatino Linotype"/>
                          <a:cs typeface="Palatino Linotype"/>
                        </a:rPr>
                        <a:t>4</a:t>
                      </a:r>
                      <a:endParaRPr lang="en-US" sz="160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9690" marR="0" algn="l">
                        <a:lnSpc>
                          <a:spcPct val="107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Palatino Linotype"/>
                          <a:cs typeface="Palatino Linotype"/>
                        </a:rPr>
                        <a:t>Difficulty in breathing or shortness of breath 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59055" marR="90170" algn="ctr">
                        <a:lnSpc>
                          <a:spcPct val="107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Palatino Linotype"/>
                          <a:cs typeface="Palatino Linotype"/>
                        </a:rPr>
                        <a:t>IMMEDIATE ACTION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  <a:p>
                      <a:pPr marL="59055" marR="90170" algn="ctr">
                        <a:lnSpc>
                          <a:spcPct val="107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Palatino Linotype"/>
                          <a:cs typeface="Palatino Linotype"/>
                        </a:rPr>
                        <a:t>For any one of these symptoms, refer for testing and management to centers.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5979">
                <a:tc>
                  <a:txBody>
                    <a:bodyPr/>
                    <a:lstStyle/>
                    <a:p>
                      <a:pPr marL="60325" marR="0" algn="l">
                        <a:lnSpc>
                          <a:spcPct val="107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Palatino Linotype"/>
                          <a:cs typeface="Palatino Linotype"/>
                        </a:rPr>
                        <a:t>5</a:t>
                      </a:r>
                      <a:endParaRPr lang="en-US" sz="160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9690" marR="579120" algn="l">
                        <a:lnSpc>
                          <a:spcPct val="97000"/>
                        </a:lnSpc>
                        <a:spcBef>
                          <a:spcPts val="46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Palatino Linotype"/>
                          <a:cs typeface="Palatino Linotype"/>
                        </a:rPr>
                        <a:t>Persistent pain or pressure in the chest 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3184">
                <a:tc>
                  <a:txBody>
                    <a:bodyPr/>
                    <a:lstStyle/>
                    <a:p>
                      <a:pPr marL="60325" marR="0" algn="l">
                        <a:lnSpc>
                          <a:spcPct val="107000"/>
                        </a:lnSpc>
                        <a:spcBef>
                          <a:spcPts val="435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Palatino Linotype"/>
                          <a:cs typeface="Palatino Linotype"/>
                        </a:rPr>
                        <a:t>6</a:t>
                      </a:r>
                      <a:endParaRPr lang="en-US" sz="160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9690" marR="0" algn="l">
                        <a:lnSpc>
                          <a:spcPct val="97000"/>
                        </a:lnSpc>
                        <a:spcBef>
                          <a:spcPts val="46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Palatino Linotype"/>
                          <a:cs typeface="Palatino Linotype"/>
                        </a:rPr>
                        <a:t>Increased confusion or difficulty in waking up 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2484">
                <a:tc>
                  <a:txBody>
                    <a:bodyPr/>
                    <a:lstStyle/>
                    <a:p>
                      <a:pPr marL="60325" marR="0" algn="l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Palatino Linotype"/>
                          <a:cs typeface="Palatino Linotype"/>
                        </a:rPr>
                        <a:t>7</a:t>
                      </a:r>
                      <a:endParaRPr lang="en-US" sz="160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9690" marR="0" algn="l">
                        <a:lnSpc>
                          <a:spcPts val="1335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Palatino Linotype"/>
                          <a:cs typeface="Palatino Linotype"/>
                        </a:rPr>
                        <a:t>Bluish lips or face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5053">
                <a:tc>
                  <a:txBody>
                    <a:bodyPr/>
                    <a:lstStyle/>
                    <a:p>
                      <a:pPr marL="60325" marR="0" algn="l">
                        <a:lnSpc>
                          <a:spcPct val="107000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Palatino Linotype"/>
                          <a:cs typeface="Palatino Linotype"/>
                        </a:rPr>
                        <a:t>8</a:t>
                      </a:r>
                      <a:endParaRPr lang="en-US" sz="160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9690" marR="0" algn="l">
                        <a:lnSpc>
                          <a:spcPts val="1335"/>
                        </a:lnSpc>
                        <a:spcBef>
                          <a:spcPts val="44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Palatino Linotype"/>
                          <a:cs typeface="Palatino Linotype"/>
                        </a:rPr>
                        <a:t>Feeling weak or fatigued</a:t>
                      </a:r>
                      <a:endParaRPr lang="en-US" sz="1600" dirty="0">
                        <a:latin typeface="Palatino Linotype"/>
                        <a:ea typeface="Palatino Linotype"/>
                        <a:cs typeface="Palatino Linotype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838200"/>
          <a:ext cx="8610600" cy="2609088"/>
        </p:xfrm>
        <a:graphic>
          <a:graphicData uri="http://schemas.openxmlformats.org/drawingml/2006/table">
            <a:tbl>
              <a:tblPr/>
              <a:tblGrid>
                <a:gridCol w="6021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6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791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Vulnerable groups (encircle) 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(If she/ he belongs to vulnerable group for COVID 19)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Since how many years?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Currently on treatment?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948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Elderly &gt;60 yrs./ High blood pressure/ High blood sugar/ Asthma/ Heart problems/ kidney disease/ cancer/ HIV/ tuberculosis/ liver disease/ malnourished/ osteoarthritis/ cataract/ other chronic illness requiring long-term care (specify), etc. 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2000" b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en-US" sz="2000" b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3810000"/>
          <a:ext cx="8610600" cy="2540790"/>
        </p:xfrm>
        <a:graphic>
          <a:graphicData uri="http://schemas.openxmlformats.org/drawingml/2006/table">
            <a:tbl>
              <a:tblPr/>
              <a:tblGrid>
                <a:gridCol w="655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95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3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25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20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sanitize your hands before interacting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withelderly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0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use a mask while being with the elderly?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0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use a handkerchief while coughing or sneezing?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20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use gloves while touching the elderly?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14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maintain safe distance while being with the elderly?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Please mark correctly </a:t>
            </a:r>
            <a:br>
              <a:rPr lang="en-US" b="1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066801"/>
          <a:ext cx="8534400" cy="4698999"/>
        </p:xfrm>
        <a:graphic>
          <a:graphicData uri="http://schemas.openxmlformats.org/drawingml/2006/table">
            <a:tbl>
              <a:tblPr/>
              <a:tblGrid>
                <a:gridCol w="2364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2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7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50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Particulars 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Mark tick 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Actions/advise 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291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Is the Elderly having: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Blurring of vision 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Depression 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Falls leading to fractures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Urinary incontinence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Forgetfulness/ Memory Loss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Refer to a medical officer 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100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Is the Elderly having these Risk Behavior: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Physical inactivity 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Smoking 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Excessive alcohol consumption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If answer is yes, provide appropriate advice 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/>
            <a:r>
              <a:rPr lang="en-US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Actions taken </a:t>
            </a:r>
            <a:r>
              <a:rPr lang="en-US" sz="6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6000" dirty="0" smtClean="0"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1"/>
          <a:ext cx="8382000" cy="4236126"/>
        </p:xfrm>
        <a:graphic>
          <a:graphicData uri="http://schemas.openxmlformats.org/drawingml/2006/table">
            <a:tbl>
              <a:tblPr/>
              <a:tblGrid>
                <a:gridCol w="676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1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2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23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901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S.No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Action 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Yes /No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Remarks 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12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Is any referral required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82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Is any treatment provided by you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67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Are the following aids (walking stick, walker,  visual aids, long term care /others) required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35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Is Counselling given 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74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Have you demonstrated any health/ wellness activities today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6119336"/>
            <a:ext cx="8763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Signature of Front line workers (MLHP/ANM/Others) -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Name-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5410200"/>
            <a:ext cx="868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(Record general complaints &amp; take required vitals (BP, RBS, and Temperature etc.) record in OPD register &amp; refer the patients if needed&amp; follow up the same.)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713</Words>
  <Application>Microsoft Office PowerPoint</Application>
  <PresentationFormat>On-screen Show (4:3)</PresentationFormat>
  <Paragraphs>107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Gill Sans MT</vt:lpstr>
      <vt:lpstr>Palatino Linotype</vt:lpstr>
      <vt:lpstr>Times New Roman</vt:lpstr>
      <vt:lpstr>Office Theme</vt:lpstr>
      <vt:lpstr> Role of Frontline Health Worker regarding care of the Elderly with Co-morbidity conditions</vt:lpstr>
      <vt:lpstr>Role of ASHA’s</vt:lpstr>
      <vt:lpstr>Role of ANM/MLHP</vt:lpstr>
      <vt:lpstr>Role of Medical &amp; Health Officers</vt:lpstr>
      <vt:lpstr>Monitoring checklist by ANM/MLHP/ ASHAs</vt:lpstr>
      <vt:lpstr>COVID 19 related symptoms checklist:</vt:lpstr>
      <vt:lpstr>PowerPoint Presentation</vt:lpstr>
      <vt:lpstr>Please mark correctly  </vt:lpstr>
      <vt:lpstr>Actions taken  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Role of Frontline Health Worker regarding care of the Elderly with Co-morbidity conditions</dc:title>
  <dc:creator>NPCDCS - STATE</dc:creator>
  <cp:lastModifiedBy>Dr.Meena (Jhpiego)</cp:lastModifiedBy>
  <cp:revision>60</cp:revision>
  <dcterms:created xsi:type="dcterms:W3CDTF">2006-08-16T00:00:00Z</dcterms:created>
  <dcterms:modified xsi:type="dcterms:W3CDTF">2020-06-11T07:04:07Z</dcterms:modified>
</cp:coreProperties>
</file>