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62200"/>
            <a:ext cx="9144000" cy="10668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n w="10541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Health Advisory for Caregivers of Elderly during COVID19</a:t>
            </a:r>
            <a:endParaRPr lang="en-US" sz="5400" b="1" dirty="0">
              <a:ln w="10541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2" descr="C:\Users\NPCDCS - STATE\Downloads\NPHC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457200"/>
            <a:ext cx="1339849" cy="1236784"/>
          </a:xfrm>
          <a:prstGeom prst="rect">
            <a:avLst/>
          </a:prstGeom>
          <a:noFill/>
        </p:spPr>
      </p:pic>
      <p:pic>
        <p:nvPicPr>
          <p:cNvPr id="5" name="Picture 4" descr="NHM_LOGO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934200" y="457200"/>
            <a:ext cx="1371600" cy="1219200"/>
          </a:xfrm>
          <a:prstGeom prst="rect">
            <a:avLst/>
          </a:prstGeom>
        </p:spPr>
      </p:pic>
      <p:pic>
        <p:nvPicPr>
          <p:cNvPr id="5122" name="Picture 2" descr="Why Aging Immune Systems Are More Vulnerable to the Coronavirus ..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495800"/>
            <a:ext cx="2609850" cy="1864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Follow these advices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762000"/>
            <a:ext cx="6172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Wash your hands before helping the older individual.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503057"/>
            <a:ext cx="64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Cover nose and mouth adequately using a tissue or cloth while attending on the senior citizen.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2819400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Clean the surfaces which are frequently used. These include a walking cane, walker, wheel-chair, bedpan etc.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3657600"/>
            <a:ext cx="868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Assist the older individual and help her/him in washing hands.</a:t>
            </a:r>
          </a:p>
        </p:txBody>
      </p:sp>
      <p:pic>
        <p:nvPicPr>
          <p:cNvPr id="8" name="Picture 4" descr="Working in times of coronavirus outbreak? Here are five office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7200" y="838200"/>
            <a:ext cx="23368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1" descr="Caregiver Stress and Burnout - HelpGuide.or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4191000"/>
            <a:ext cx="2743200" cy="13716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57200" y="556260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Ensure proper food and water intake by senior citizens.</a:t>
            </a:r>
          </a:p>
        </p:txBody>
      </p:sp>
      <p:pic>
        <p:nvPicPr>
          <p:cNvPr id="11" name="Picture 14" descr="C:\Users\NPCDCS - STATE\Desktop\Advisory of elderly'\EUb9IrVXYAYsID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4191000"/>
            <a:ext cx="2438400" cy="1430011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457200" y="6096000"/>
            <a:ext cx="3611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800" dirty="0" smtClean="0"/>
              <a:t>Monitor his/her health.</a:t>
            </a:r>
            <a:endParaRPr lang="en-US" sz="2800" dirty="0"/>
          </a:p>
        </p:txBody>
      </p:sp>
      <p:sp>
        <p:nvSpPr>
          <p:cNvPr id="13" name="Rectangle 12"/>
          <p:cNvSpPr/>
          <p:nvPr/>
        </p:nvSpPr>
        <p:spPr>
          <a:xfrm>
            <a:off x="1981200" y="4114801"/>
            <a:ext cx="365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b="1" dirty="0" smtClean="0">
                <a:solidFill>
                  <a:srgbClr val="FF0000"/>
                </a:solidFill>
                <a:ea typeface="Calibri"/>
                <a:cs typeface="Calibri"/>
                <a:sym typeface="Wingdings"/>
              </a:rPr>
              <a:t>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858000" y="838200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>
                <a:solidFill>
                  <a:srgbClr val="FF0000"/>
                </a:solidFill>
                <a:ea typeface="Calibri"/>
                <a:cs typeface="Calibri"/>
                <a:sym typeface="Wingdings"/>
              </a:rPr>
              <a:t></a:t>
            </a:r>
            <a:endParaRPr lang="en-US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5791200" y="4191000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>
                <a:solidFill>
                  <a:srgbClr val="FF0000"/>
                </a:solidFill>
                <a:ea typeface="Calibri"/>
                <a:cs typeface="Calibri"/>
                <a:sym typeface="Wingdings"/>
              </a:rPr>
              <a:t>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304800" y="990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04800" y="1752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04800" y="30480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04800" y="3886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04800" y="6324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04800" y="5791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What to avoid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990600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To go near senior citizens if suffering from fever/ cough/breathing difficulty.</a:t>
            </a:r>
          </a:p>
        </p:txBody>
      </p:sp>
      <p:pic>
        <p:nvPicPr>
          <p:cNvPr id="5" name="Picture 2" descr="C:\Users\NPCDCS - STATE\Desktop\Advisory of elderly'\local\4c0bc044-362e-4137-b401-2ffbf6f4c8e9 - Copy -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2362200" cy="2255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5"/>
          <p:cNvSpPr/>
          <p:nvPr/>
        </p:nvSpPr>
        <p:spPr>
          <a:xfrm>
            <a:off x="457200" y="3962400"/>
            <a:ext cx="6945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sz="2800" dirty="0" smtClean="0"/>
              <a:t>To Keep senior citizens completely bed-bound.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4419600"/>
            <a:ext cx="8305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To Touch the Senior Citizen without washing hands.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5029200"/>
            <a:ext cx="8305800" cy="163121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984250" algn="l"/>
                <a:tab pos="985838" algn="l"/>
              </a:tabLst>
            </a:pPr>
            <a:r>
              <a:rPr lang="en-US" sz="2000" dirty="0" smtClean="0">
                <a:latin typeface="Bell MT" pitchFamily="18" charset="0"/>
                <a:ea typeface="Arial" pitchFamily="34" charset="0"/>
                <a:cs typeface="Times New Roman" pitchFamily="18" charset="0"/>
              </a:rPr>
              <a:t>Contact </a:t>
            </a:r>
            <a:r>
              <a:rPr lang="en-US" sz="2000" b="1" dirty="0" smtClean="0">
                <a:latin typeface="Bell MT" pitchFamily="18" charset="0"/>
                <a:ea typeface="Arial" pitchFamily="34" charset="0"/>
                <a:cs typeface="Times New Roman" pitchFamily="18" charset="0"/>
              </a:rPr>
              <a:t>District help-line or </a:t>
            </a:r>
            <a:r>
              <a:rPr lang="en-US" sz="2000" b="1" dirty="0" smtClean="0">
                <a:solidFill>
                  <a:srgbClr val="000000"/>
                </a:solidFill>
                <a:latin typeface="Bell MT" pitchFamily="18" charset="0"/>
                <a:ea typeface="Arial" pitchFamily="34" charset="0"/>
                <a:cs typeface="Times New Roman" pitchFamily="18" charset="0"/>
              </a:rPr>
              <a:t>nearest health facilities</a:t>
            </a:r>
            <a:r>
              <a:rPr lang="en-US" sz="2000" dirty="0" smtClean="0">
                <a:latin typeface="Bell MT" pitchFamily="18" charset="0"/>
                <a:ea typeface="Arial" pitchFamily="34" charset="0"/>
                <a:cs typeface="Times New Roman" pitchFamily="18" charset="0"/>
              </a:rPr>
              <a:t> if the older adult has the following symptoms:</a:t>
            </a:r>
            <a:endParaRPr lang="en-US" sz="1100" dirty="0" smtClean="0">
              <a:latin typeface="Bell MT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Symbol" pitchFamily="18" charset="2"/>
              <a:buChar char=""/>
              <a:tabLst>
                <a:tab pos="984250" algn="l"/>
                <a:tab pos="985838" algn="l"/>
              </a:tabLst>
            </a:pPr>
            <a:r>
              <a:rPr lang="en-US" sz="2000" dirty="0" smtClean="0">
                <a:latin typeface="Bell MT" pitchFamily="18" charset="0"/>
                <a:ea typeface="Arial" pitchFamily="34" charset="0"/>
                <a:cs typeface="Times New Roman" pitchFamily="18" charset="0"/>
              </a:rPr>
              <a:t>Fever, with or without body ache</a:t>
            </a:r>
            <a:endParaRPr lang="en-US" sz="1100" dirty="0" smtClean="0">
              <a:latin typeface="Bell MT" pitchFamily="18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Symbol" pitchFamily="18" charset="2"/>
              <a:buChar char=""/>
              <a:tabLst>
                <a:tab pos="984250" algn="l"/>
                <a:tab pos="985838" algn="l"/>
              </a:tabLst>
            </a:pPr>
            <a:r>
              <a:rPr lang="en-US" sz="2000" dirty="0" smtClean="0">
                <a:latin typeface="Bell MT" pitchFamily="18" charset="0"/>
                <a:ea typeface="Arial" pitchFamily="34" charset="0"/>
                <a:cs typeface="Times New Roman" pitchFamily="18" charset="0"/>
              </a:rPr>
              <a:t>New-onset, continuous cough, shortness of breath</a:t>
            </a:r>
            <a:endParaRPr lang="en-US" sz="2000" dirty="0" smtClean="0">
              <a:latin typeface="Bell MT" pitchFamily="18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984250" algn="l"/>
                <a:tab pos="985838" algn="l"/>
              </a:tabLst>
            </a:pPr>
            <a:r>
              <a:rPr lang="en-US" sz="2000" dirty="0" smtClean="0">
                <a:latin typeface="Bell MT" pitchFamily="18" charset="0"/>
                <a:ea typeface="Times New Roman" pitchFamily="18" charset="0"/>
                <a:cs typeface="Arial" pitchFamily="34" charset="0"/>
              </a:rPr>
              <a:t>Unusually poor appetite, inability to feed</a:t>
            </a:r>
            <a:r>
              <a:rPr lang="en-US" sz="1100" dirty="0" smtClean="0">
                <a:latin typeface="Bell MT" pitchFamily="18" charset="0"/>
                <a:cs typeface="Arial" pitchFamily="34" charset="0"/>
              </a:rPr>
              <a:t> </a:t>
            </a:r>
            <a:endParaRPr lang="en-US" sz="3200" dirty="0" smtClean="0">
              <a:latin typeface="Bell MT" pitchFamily="18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04800" y="1219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04800" y="41148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04800" y="4648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742" y="12965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What others can do to support older adults?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2209800" y="1143000"/>
            <a:ext cx="6934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Make sure Elderly person are not immobile for long periods of time, watching television for long periods or remaining bed </a:t>
            </a:r>
            <a:r>
              <a:rPr lang="en-US" sz="2800" dirty="0" smtClean="0"/>
              <a:t>bound</a:t>
            </a:r>
            <a:r>
              <a:rPr lang="en-US" sz="2800" dirty="0" smtClean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209800" y="2514600"/>
            <a:ext cx="6934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Provide them with essential supplies and keep a watch on general wellbeing of the elderly.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581400"/>
            <a:ext cx="8686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Community preparedness planning for COVID-19 should include older adults and people with disabilities, and the organizations that support them in their communities, to ensure their needs are taken into consideration.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5410200"/>
            <a:ext cx="671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2800" dirty="0" smtClean="0"/>
              <a:t>Provide emotional and psychosocial support.</a:t>
            </a:r>
          </a:p>
        </p:txBody>
      </p:sp>
      <p:pic>
        <p:nvPicPr>
          <p:cNvPr id="8" name="Picture 2" descr="C:\Users\NPCDCS - STATE\Desktop\Advisory of elderly'\local\61831df8-4c70-4a92-bdc6-26cb0416c83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43000"/>
            <a:ext cx="1752600" cy="23622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0" y="1143000"/>
            <a:ext cx="365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1" dirty="0" smtClean="0">
                <a:solidFill>
                  <a:srgbClr val="FF0000"/>
                </a:solidFill>
                <a:ea typeface="Calibri"/>
                <a:cs typeface="Calibri"/>
                <a:sym typeface="Wingdings"/>
              </a:rPr>
              <a:t></a:t>
            </a:r>
            <a:endParaRPr lang="en-US" dirty="0"/>
          </a:p>
        </p:txBody>
      </p:sp>
      <p:pic>
        <p:nvPicPr>
          <p:cNvPr id="12" name="Picture 4" descr="C:\Users\NPCDCS - STATE\Desktop\Advisory of elderly'\local\09526ade-543c-4f38-a195-382f801736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5031853"/>
            <a:ext cx="1600199" cy="1826147"/>
          </a:xfrm>
          <a:prstGeom prst="rect">
            <a:avLst/>
          </a:prstGeom>
          <a:noFill/>
        </p:spPr>
      </p:pic>
      <p:sp>
        <p:nvSpPr>
          <p:cNvPr id="13" name="Oval 12"/>
          <p:cNvSpPr/>
          <p:nvPr/>
        </p:nvSpPr>
        <p:spPr>
          <a:xfrm>
            <a:off x="2057400" y="1371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057400" y="26670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04800" y="56388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04800" y="37338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smtClean="0"/>
              <a:t>Long-term care facilities (old age homes)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914400"/>
            <a:ext cx="8458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They should be vigilant to prevent the introduction and spread of COVID-19. Identify Nodal person for COVID response at the facility who shall look into the following: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457200" y="2362200"/>
            <a:ext cx="5867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Rapid identification and isolation of ill residents to designated health facilities.</a:t>
            </a:r>
          </a:p>
        </p:txBody>
      </p:sp>
      <p:pic>
        <p:nvPicPr>
          <p:cNvPr id="6" name="Picture 2" descr="C:\Users\NPCDCS - STATE\Desktop\Advisory of elderly'\local\97433641_621387045254838_1320773572473389056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209800"/>
            <a:ext cx="1828800" cy="20574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57200" y="3733800"/>
            <a:ext cx="579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Considerations for visitors and consultant staff.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4648200"/>
            <a:ext cx="3613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sz="2800" dirty="0" smtClean="0"/>
              <a:t>Supplies and resources.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5257800"/>
            <a:ext cx="579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800" dirty="0" smtClean="0"/>
              <a:t>Surge capacity for staffing, equipment and supplies.</a:t>
            </a:r>
          </a:p>
        </p:txBody>
      </p:sp>
      <p:pic>
        <p:nvPicPr>
          <p:cNvPr id="10" name="Picture 9" descr="C:\Users\NPCDCS - STATE\Desktop\Advisory of elderly'\local\ecf22388-64a1-4ce0-a192-712f870dda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495800"/>
            <a:ext cx="2286000" cy="2122825"/>
          </a:xfrm>
          <a:prstGeom prst="rect">
            <a:avLst/>
          </a:prstGeom>
          <a:noFill/>
        </p:spPr>
      </p:pic>
      <p:sp>
        <p:nvSpPr>
          <p:cNvPr id="11" name="Oval 10"/>
          <p:cNvSpPr/>
          <p:nvPr/>
        </p:nvSpPr>
        <p:spPr>
          <a:xfrm>
            <a:off x="304800" y="25146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4800" y="39624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04800" y="48768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04800" y="5410200"/>
            <a:ext cx="152400" cy="1524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 </a:t>
            </a:r>
            <a:r>
              <a:rPr lang="en-US" b="1" u="sng" dirty="0" smtClean="0"/>
              <a:t>Monitoring checklist for Caregivers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914400"/>
          <a:ext cx="7772400" cy="1369759"/>
        </p:xfrm>
        <a:graphic>
          <a:graphicData uri="http://schemas.openxmlformats.org/drawingml/2006/table">
            <a:tbl>
              <a:tblPr/>
              <a:tblGrid>
                <a:gridCol w="777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457200" marR="0" indent="-18288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Name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:                                                                                    Age: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Gender: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Address: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369169"/>
          <a:ext cx="7848599" cy="4532899"/>
        </p:xfrm>
        <a:graphic>
          <a:graphicData uri="http://schemas.openxmlformats.org/drawingml/2006/table">
            <a:tbl>
              <a:tblPr/>
              <a:tblGrid>
                <a:gridCol w="675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5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9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40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wash your hands before touching the elderly?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1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use a handkerchief while coughing or sneezing?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1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touch unclean objects or surfaces?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1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use disinfectants for surfaces that are touched often?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86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assist the elderly and help them in washing hands?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02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ensure that their meals contain plenty of fruits and vegetables?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02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ensure that they take plenty of water and fruit juices?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9218221"/>
              </p:ext>
            </p:extLst>
          </p:nvPr>
        </p:nvGraphicFramePr>
        <p:xfrm>
          <a:off x="381000" y="457200"/>
          <a:ext cx="8458199" cy="5087558"/>
        </p:xfrm>
        <a:graphic>
          <a:graphicData uri="http://schemas.openxmlformats.org/drawingml/2006/table">
            <a:tbl>
              <a:tblPr/>
              <a:tblGrid>
                <a:gridCol w="727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4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8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05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Would you go near Elderly people if you are suffering from fever/ cough/ breathing difficulty?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05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Would you advise the Elderly to be completely bed- bound?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05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Would you advise Elderly people to do light activities/ exercises regularly?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59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contact the Helpline Numbers/ concerned Facility in case of any emergency attention for the Elderly people?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05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spend at least 15 minutes providing company and support to Elderly people today?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73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monitor the healthof elderly today?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34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Did you go through this checklist today?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Yes</a:t>
                      </a:r>
                      <a:endParaRPr lang="en-US" sz="2800" b="1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No</a:t>
                      </a:r>
                      <a:endParaRPr lang="en-US" sz="2800" b="1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5943600"/>
            <a:ext cx="343555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Signature of Caregiver-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Name-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Date-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Thank you</a:t>
            </a:r>
            <a:br>
              <a:rPr lang="en-US" smtClean="0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778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552</Words>
  <Application>Microsoft Office PowerPoint</Application>
  <PresentationFormat>On-screen Show (4:3)</PresentationFormat>
  <Paragraphs>96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Bell MT</vt:lpstr>
      <vt:lpstr>Calibri</vt:lpstr>
      <vt:lpstr>Symbol</vt:lpstr>
      <vt:lpstr>Times New Roman</vt:lpstr>
      <vt:lpstr>Wingdings</vt:lpstr>
      <vt:lpstr>Office Theme</vt:lpstr>
      <vt:lpstr>PowerPoint Presentation</vt:lpstr>
      <vt:lpstr>Follow these advices</vt:lpstr>
      <vt:lpstr>What to avoid</vt:lpstr>
      <vt:lpstr>What others can do to support older adults?</vt:lpstr>
      <vt:lpstr>Long-term care facilities (old age homes) </vt:lpstr>
      <vt:lpstr> Monitoring checklist for Caregivers </vt:lpstr>
      <vt:lpstr>PowerPoint Presentation</vt:lpstr>
      <vt:lpstr>Thank you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NPCDCS - STATE</dc:creator>
  <cp:lastModifiedBy>Dr.Meena (Jhpiego)</cp:lastModifiedBy>
  <cp:revision>41</cp:revision>
  <dcterms:created xsi:type="dcterms:W3CDTF">2006-08-16T00:00:00Z</dcterms:created>
  <dcterms:modified xsi:type="dcterms:W3CDTF">2020-06-11T07:02:43Z</dcterms:modified>
</cp:coreProperties>
</file>