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5"/>
  </p:handoutMasterIdLst>
  <p:sldIdLst>
    <p:sldId id="256" r:id="rId2"/>
    <p:sldId id="291" r:id="rId3"/>
    <p:sldId id="257" r:id="rId4"/>
    <p:sldId id="258" r:id="rId5"/>
    <p:sldId id="259" r:id="rId6"/>
    <p:sldId id="260" r:id="rId7"/>
    <p:sldId id="261" r:id="rId8"/>
    <p:sldId id="262" r:id="rId9"/>
    <p:sldId id="263" r:id="rId10"/>
    <p:sldId id="264" r:id="rId11"/>
    <p:sldId id="290" r:id="rId12"/>
    <p:sldId id="266" r:id="rId13"/>
    <p:sldId id="268" r:id="rId14"/>
    <p:sldId id="269" r:id="rId15"/>
    <p:sldId id="270" r:id="rId16"/>
    <p:sldId id="271" r:id="rId17"/>
    <p:sldId id="272" r:id="rId18"/>
    <p:sldId id="273" r:id="rId19"/>
    <p:sldId id="274" r:id="rId20"/>
    <p:sldId id="275" r:id="rId21"/>
    <p:sldId id="278" r:id="rId22"/>
    <p:sldId id="279" r:id="rId23"/>
    <p:sldId id="280" r:id="rId24"/>
    <p:sldId id="282" r:id="rId25"/>
    <p:sldId id="283" r:id="rId26"/>
    <p:sldId id="284" r:id="rId27"/>
    <p:sldId id="285" r:id="rId28"/>
    <p:sldId id="286" r:id="rId29"/>
    <p:sldId id="287" r:id="rId30"/>
    <p:sldId id="288" r:id="rId31"/>
    <p:sldId id="289" r:id="rId32"/>
    <p:sldId id="281" r:id="rId33"/>
    <p:sldId id="292"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452"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E90C39D-7108-44B8-9FEA-7C64B9D42B80}" type="doc">
      <dgm:prSet loTypeId="urn:microsoft.com/office/officeart/2005/8/layout/default" loCatId="list" qsTypeId="urn:microsoft.com/office/officeart/2005/8/quickstyle/simple1" qsCatId="simple" csTypeId="urn:microsoft.com/office/officeart/2005/8/colors/colorful5" csCatId="colorful" phldr="1"/>
      <dgm:spPr/>
      <dgm:t>
        <a:bodyPr/>
        <a:lstStyle/>
        <a:p>
          <a:endParaRPr lang="en-US"/>
        </a:p>
      </dgm:t>
    </dgm:pt>
    <dgm:pt modelId="{97C7E639-FD2A-494A-BA79-5CD72153B9D6}">
      <dgm:prSet phldrT="[Text]" custT="1">
        <dgm:style>
          <a:lnRef idx="0">
            <a:schemeClr val="accent5"/>
          </a:lnRef>
          <a:fillRef idx="3">
            <a:schemeClr val="accent5"/>
          </a:fillRef>
          <a:effectRef idx="3">
            <a:schemeClr val="accent5"/>
          </a:effectRef>
          <a:fontRef idx="minor">
            <a:schemeClr val="lt1"/>
          </a:fontRef>
        </dgm:style>
      </dgm:prSet>
      <dgm:spPr/>
      <dgm:t>
        <a:bodyPr/>
        <a:lstStyle/>
        <a:p>
          <a:r>
            <a:rPr lang="en-US" sz="2400" b="1" dirty="0" smtClean="0">
              <a:solidFill>
                <a:schemeClr val="tx1"/>
              </a:solidFill>
            </a:rPr>
            <a:t>DIABETES</a:t>
          </a:r>
          <a:endParaRPr lang="en-US" sz="2800" b="1" dirty="0">
            <a:solidFill>
              <a:schemeClr val="tx1"/>
            </a:solidFill>
          </a:endParaRPr>
        </a:p>
      </dgm:t>
    </dgm:pt>
    <dgm:pt modelId="{098B6899-A6FF-4C87-B01D-10524F4E4332}" type="parTrans" cxnId="{853F7DF1-82D0-4B60-A626-CD8C03E9060C}">
      <dgm:prSet/>
      <dgm:spPr/>
      <dgm:t>
        <a:bodyPr/>
        <a:lstStyle/>
        <a:p>
          <a:endParaRPr lang="en-US"/>
        </a:p>
      </dgm:t>
    </dgm:pt>
    <dgm:pt modelId="{6D44AEF6-8FC6-4DD6-B124-A882C52FB7FA}" type="sibTrans" cxnId="{853F7DF1-82D0-4B60-A626-CD8C03E9060C}">
      <dgm:prSet/>
      <dgm:spPr/>
      <dgm:t>
        <a:bodyPr/>
        <a:lstStyle/>
        <a:p>
          <a:endParaRPr lang="en-US"/>
        </a:p>
      </dgm:t>
    </dgm:pt>
    <dgm:pt modelId="{89BA07BE-2B50-437F-AD4D-EC6ABE63ADAD}">
      <dgm:prSet phldrT="[Text]" custT="1">
        <dgm:style>
          <a:lnRef idx="0">
            <a:schemeClr val="accent3"/>
          </a:lnRef>
          <a:fillRef idx="3">
            <a:schemeClr val="accent3"/>
          </a:fillRef>
          <a:effectRef idx="3">
            <a:schemeClr val="accent3"/>
          </a:effectRef>
          <a:fontRef idx="minor">
            <a:schemeClr val="lt1"/>
          </a:fontRef>
        </dgm:style>
      </dgm:prSet>
      <dgm:spPr>
        <a:solidFill>
          <a:schemeClr val="accent6">
            <a:lumMod val="60000"/>
            <a:lumOff val="40000"/>
          </a:schemeClr>
        </a:solidFill>
      </dgm:spPr>
      <dgm:t>
        <a:bodyPr/>
        <a:lstStyle/>
        <a:p>
          <a:r>
            <a:rPr lang="en-US" sz="2000" b="1" dirty="0" smtClean="0">
              <a:solidFill>
                <a:schemeClr val="tx1"/>
              </a:solidFill>
            </a:rPr>
            <a:t>HYPERTENSION</a:t>
          </a:r>
          <a:endParaRPr lang="en-US" sz="2000" b="1" dirty="0">
            <a:solidFill>
              <a:schemeClr val="tx1"/>
            </a:solidFill>
          </a:endParaRPr>
        </a:p>
      </dgm:t>
    </dgm:pt>
    <dgm:pt modelId="{A223959B-C669-4C77-BE72-E8DC133C58D9}" type="parTrans" cxnId="{3FA06A25-C57B-4945-8EF9-7D317CC36C72}">
      <dgm:prSet/>
      <dgm:spPr/>
      <dgm:t>
        <a:bodyPr/>
        <a:lstStyle/>
        <a:p>
          <a:endParaRPr lang="en-US"/>
        </a:p>
      </dgm:t>
    </dgm:pt>
    <dgm:pt modelId="{2AAF2199-7270-4335-9188-8585DFA281D1}" type="sibTrans" cxnId="{3FA06A25-C57B-4945-8EF9-7D317CC36C72}">
      <dgm:prSet/>
      <dgm:spPr/>
      <dgm:t>
        <a:bodyPr/>
        <a:lstStyle/>
        <a:p>
          <a:endParaRPr lang="en-US"/>
        </a:p>
      </dgm:t>
    </dgm:pt>
    <dgm:pt modelId="{C9A09F3F-46CB-47FD-906E-5E88865608C8}">
      <dgm:prSet phldrT="[Text]" custT="1">
        <dgm:style>
          <a:lnRef idx="0">
            <a:schemeClr val="accent5"/>
          </a:lnRef>
          <a:fillRef idx="3">
            <a:schemeClr val="accent5"/>
          </a:fillRef>
          <a:effectRef idx="3">
            <a:schemeClr val="accent5"/>
          </a:effectRef>
          <a:fontRef idx="minor">
            <a:schemeClr val="lt1"/>
          </a:fontRef>
        </dgm:style>
      </dgm:prSet>
      <dgm:spPr>
        <a:solidFill>
          <a:srgbClr val="00B0F0"/>
        </a:solidFill>
      </dgm:spPr>
      <dgm:t>
        <a:bodyPr/>
        <a:lstStyle/>
        <a:p>
          <a:r>
            <a:rPr lang="en-US" sz="2000" b="1" dirty="0" smtClean="0">
              <a:solidFill>
                <a:schemeClr val="tx1"/>
              </a:solidFill>
            </a:rPr>
            <a:t>CHRONIC</a:t>
          </a:r>
          <a:r>
            <a:rPr lang="en-US" sz="2000" b="1" dirty="0" smtClean="0"/>
            <a:t> </a:t>
          </a:r>
          <a:r>
            <a:rPr lang="en-US" sz="2000" b="1" dirty="0" smtClean="0">
              <a:solidFill>
                <a:schemeClr val="tx1"/>
              </a:solidFill>
            </a:rPr>
            <a:t>KIDNEY</a:t>
          </a:r>
          <a:r>
            <a:rPr lang="en-US" sz="2000" b="1" dirty="0" smtClean="0"/>
            <a:t> </a:t>
          </a:r>
          <a:r>
            <a:rPr lang="en-US" sz="2000" b="1" dirty="0" smtClean="0">
              <a:solidFill>
                <a:schemeClr val="tx1"/>
              </a:solidFill>
            </a:rPr>
            <a:t>DISEASE</a:t>
          </a:r>
          <a:endParaRPr lang="en-US" sz="2000" b="1" dirty="0">
            <a:solidFill>
              <a:schemeClr val="tx1"/>
            </a:solidFill>
          </a:endParaRPr>
        </a:p>
      </dgm:t>
    </dgm:pt>
    <dgm:pt modelId="{268037FE-41E1-4B72-BB99-101080C5B5B2}" type="parTrans" cxnId="{95F8379E-5A4E-438C-B386-FE283329A158}">
      <dgm:prSet/>
      <dgm:spPr/>
      <dgm:t>
        <a:bodyPr/>
        <a:lstStyle/>
        <a:p>
          <a:endParaRPr lang="en-US"/>
        </a:p>
      </dgm:t>
    </dgm:pt>
    <dgm:pt modelId="{3E479FCD-7432-47B2-9A8F-BA5772AE104A}" type="sibTrans" cxnId="{95F8379E-5A4E-438C-B386-FE283329A158}">
      <dgm:prSet/>
      <dgm:spPr/>
      <dgm:t>
        <a:bodyPr/>
        <a:lstStyle/>
        <a:p>
          <a:endParaRPr lang="en-US"/>
        </a:p>
      </dgm:t>
    </dgm:pt>
    <dgm:pt modelId="{10EFCC59-A181-4C67-A3F7-12F473FD1A4D}">
      <dgm:prSet custT="1">
        <dgm:style>
          <a:lnRef idx="0">
            <a:schemeClr val="accent6"/>
          </a:lnRef>
          <a:fillRef idx="3">
            <a:schemeClr val="accent6"/>
          </a:fillRef>
          <a:effectRef idx="3">
            <a:schemeClr val="accent6"/>
          </a:effectRef>
          <a:fontRef idx="minor">
            <a:schemeClr val="lt1"/>
          </a:fontRef>
        </dgm:style>
      </dgm:prSet>
      <dgm:spPr>
        <a:solidFill>
          <a:srgbClr val="92D050"/>
        </a:solidFill>
      </dgm:spPr>
      <dgm:t>
        <a:bodyPr/>
        <a:lstStyle/>
        <a:p>
          <a:r>
            <a:rPr lang="en-US" sz="1800" b="1" dirty="0" smtClean="0">
              <a:solidFill>
                <a:schemeClr val="tx1"/>
              </a:solidFill>
            </a:rPr>
            <a:t>CHRONIC OBSTRUCTIVE PULMONARY DISEASE</a:t>
          </a:r>
          <a:endParaRPr lang="en-US" sz="1800" b="1" dirty="0">
            <a:solidFill>
              <a:schemeClr val="tx1"/>
            </a:solidFill>
          </a:endParaRPr>
        </a:p>
      </dgm:t>
    </dgm:pt>
    <dgm:pt modelId="{5A7F5790-0979-4339-A0DD-06D180AB5CC0}" type="parTrans" cxnId="{85185E68-9616-4A79-AA3C-93ECF0C6445E}">
      <dgm:prSet/>
      <dgm:spPr/>
      <dgm:t>
        <a:bodyPr/>
        <a:lstStyle/>
        <a:p>
          <a:endParaRPr lang="en-US"/>
        </a:p>
      </dgm:t>
    </dgm:pt>
    <dgm:pt modelId="{5954925F-CF89-42A0-B741-89AA288269E0}" type="sibTrans" cxnId="{85185E68-9616-4A79-AA3C-93ECF0C6445E}">
      <dgm:prSet/>
      <dgm:spPr/>
      <dgm:t>
        <a:bodyPr/>
        <a:lstStyle/>
        <a:p>
          <a:endParaRPr lang="en-US"/>
        </a:p>
      </dgm:t>
    </dgm:pt>
    <dgm:pt modelId="{8CD6B08A-3F90-40B7-9942-1E19539B7AF7}" type="pres">
      <dgm:prSet presAssocID="{1E90C39D-7108-44B8-9FEA-7C64B9D42B80}" presName="diagram" presStyleCnt="0">
        <dgm:presLayoutVars>
          <dgm:dir/>
          <dgm:resizeHandles val="exact"/>
        </dgm:presLayoutVars>
      </dgm:prSet>
      <dgm:spPr/>
      <dgm:t>
        <a:bodyPr/>
        <a:lstStyle/>
        <a:p>
          <a:endParaRPr lang="en-US"/>
        </a:p>
      </dgm:t>
    </dgm:pt>
    <dgm:pt modelId="{8E49A354-EEBD-4DB4-970B-D660B462536C}" type="pres">
      <dgm:prSet presAssocID="{97C7E639-FD2A-494A-BA79-5CD72153B9D6}" presName="node" presStyleLbl="node1" presStyleIdx="0" presStyleCnt="4">
        <dgm:presLayoutVars>
          <dgm:bulletEnabled val="1"/>
        </dgm:presLayoutVars>
      </dgm:prSet>
      <dgm:spPr/>
      <dgm:t>
        <a:bodyPr/>
        <a:lstStyle/>
        <a:p>
          <a:endParaRPr lang="en-US"/>
        </a:p>
      </dgm:t>
    </dgm:pt>
    <dgm:pt modelId="{E4A439D8-EE5D-4396-883C-4F177137FC88}" type="pres">
      <dgm:prSet presAssocID="{6D44AEF6-8FC6-4DD6-B124-A882C52FB7FA}" presName="sibTrans" presStyleCnt="0"/>
      <dgm:spPr/>
    </dgm:pt>
    <dgm:pt modelId="{461A4B8F-C2F1-4B45-8555-5DCFC6568B5F}" type="pres">
      <dgm:prSet presAssocID="{89BA07BE-2B50-437F-AD4D-EC6ABE63ADAD}" presName="node" presStyleLbl="node1" presStyleIdx="1" presStyleCnt="4" custScaleX="121591" custLinFactNeighborX="1129" custLinFactNeighborY="30765">
        <dgm:presLayoutVars>
          <dgm:bulletEnabled val="1"/>
        </dgm:presLayoutVars>
      </dgm:prSet>
      <dgm:spPr/>
      <dgm:t>
        <a:bodyPr/>
        <a:lstStyle/>
        <a:p>
          <a:endParaRPr lang="en-US"/>
        </a:p>
      </dgm:t>
    </dgm:pt>
    <dgm:pt modelId="{08DFB530-6A8B-4213-9533-E8B93D3812F7}" type="pres">
      <dgm:prSet presAssocID="{2AAF2199-7270-4335-9188-8585DFA281D1}" presName="sibTrans" presStyleCnt="0"/>
      <dgm:spPr/>
    </dgm:pt>
    <dgm:pt modelId="{D8B5E10C-BAB1-4F4B-9B74-0BD6A72BBCE6}" type="pres">
      <dgm:prSet presAssocID="{C9A09F3F-46CB-47FD-906E-5E88865608C8}" presName="node" presStyleLbl="node1" presStyleIdx="2" presStyleCnt="4" custLinFactNeighborX="6541" custLinFactNeighborY="61541">
        <dgm:presLayoutVars>
          <dgm:bulletEnabled val="1"/>
        </dgm:presLayoutVars>
      </dgm:prSet>
      <dgm:spPr/>
      <dgm:t>
        <a:bodyPr/>
        <a:lstStyle/>
        <a:p>
          <a:endParaRPr lang="en-US"/>
        </a:p>
      </dgm:t>
    </dgm:pt>
    <dgm:pt modelId="{38A91426-5440-45C8-A376-BB36E2C529DA}" type="pres">
      <dgm:prSet presAssocID="{3E479FCD-7432-47B2-9A8F-BA5772AE104A}" presName="sibTrans" presStyleCnt="0"/>
      <dgm:spPr/>
    </dgm:pt>
    <dgm:pt modelId="{6880365F-6AE9-4E5D-A7CF-ACBE79E3A800}" type="pres">
      <dgm:prSet presAssocID="{10EFCC59-A181-4C67-A3F7-12F473FD1A4D}" presName="node" presStyleLbl="node1" presStyleIdx="3" presStyleCnt="4">
        <dgm:presLayoutVars>
          <dgm:bulletEnabled val="1"/>
        </dgm:presLayoutVars>
      </dgm:prSet>
      <dgm:spPr/>
      <dgm:t>
        <a:bodyPr/>
        <a:lstStyle/>
        <a:p>
          <a:endParaRPr lang="en-US"/>
        </a:p>
      </dgm:t>
    </dgm:pt>
  </dgm:ptLst>
  <dgm:cxnLst>
    <dgm:cxn modelId="{9A0A28CD-E015-40FA-8B05-54C27190F912}" type="presOf" srcId="{89BA07BE-2B50-437F-AD4D-EC6ABE63ADAD}" destId="{461A4B8F-C2F1-4B45-8555-5DCFC6568B5F}" srcOrd="0" destOrd="0" presId="urn:microsoft.com/office/officeart/2005/8/layout/default"/>
    <dgm:cxn modelId="{938D2CA6-93C8-4301-B1FC-E875DD6837C9}" type="presOf" srcId="{1E90C39D-7108-44B8-9FEA-7C64B9D42B80}" destId="{8CD6B08A-3F90-40B7-9942-1E19539B7AF7}" srcOrd="0" destOrd="0" presId="urn:microsoft.com/office/officeart/2005/8/layout/default"/>
    <dgm:cxn modelId="{37F8909B-BB32-4E99-952F-C5EA762D1BBE}" type="presOf" srcId="{C9A09F3F-46CB-47FD-906E-5E88865608C8}" destId="{D8B5E10C-BAB1-4F4B-9B74-0BD6A72BBCE6}" srcOrd="0" destOrd="0" presId="urn:microsoft.com/office/officeart/2005/8/layout/default"/>
    <dgm:cxn modelId="{1B8CC67A-C62D-4931-B803-C0974D060DBD}" type="presOf" srcId="{10EFCC59-A181-4C67-A3F7-12F473FD1A4D}" destId="{6880365F-6AE9-4E5D-A7CF-ACBE79E3A800}" srcOrd="0" destOrd="0" presId="urn:microsoft.com/office/officeart/2005/8/layout/default"/>
    <dgm:cxn modelId="{3FA06A25-C57B-4945-8EF9-7D317CC36C72}" srcId="{1E90C39D-7108-44B8-9FEA-7C64B9D42B80}" destId="{89BA07BE-2B50-437F-AD4D-EC6ABE63ADAD}" srcOrd="1" destOrd="0" parTransId="{A223959B-C669-4C77-BE72-E8DC133C58D9}" sibTransId="{2AAF2199-7270-4335-9188-8585DFA281D1}"/>
    <dgm:cxn modelId="{D344C730-1D31-460E-97C8-F7052291ECC7}" type="presOf" srcId="{97C7E639-FD2A-494A-BA79-5CD72153B9D6}" destId="{8E49A354-EEBD-4DB4-970B-D660B462536C}" srcOrd="0" destOrd="0" presId="urn:microsoft.com/office/officeart/2005/8/layout/default"/>
    <dgm:cxn modelId="{95F8379E-5A4E-438C-B386-FE283329A158}" srcId="{1E90C39D-7108-44B8-9FEA-7C64B9D42B80}" destId="{C9A09F3F-46CB-47FD-906E-5E88865608C8}" srcOrd="2" destOrd="0" parTransId="{268037FE-41E1-4B72-BB99-101080C5B5B2}" sibTransId="{3E479FCD-7432-47B2-9A8F-BA5772AE104A}"/>
    <dgm:cxn modelId="{85185E68-9616-4A79-AA3C-93ECF0C6445E}" srcId="{1E90C39D-7108-44B8-9FEA-7C64B9D42B80}" destId="{10EFCC59-A181-4C67-A3F7-12F473FD1A4D}" srcOrd="3" destOrd="0" parTransId="{5A7F5790-0979-4339-A0DD-06D180AB5CC0}" sibTransId="{5954925F-CF89-42A0-B741-89AA288269E0}"/>
    <dgm:cxn modelId="{853F7DF1-82D0-4B60-A626-CD8C03E9060C}" srcId="{1E90C39D-7108-44B8-9FEA-7C64B9D42B80}" destId="{97C7E639-FD2A-494A-BA79-5CD72153B9D6}" srcOrd="0" destOrd="0" parTransId="{098B6899-A6FF-4C87-B01D-10524F4E4332}" sibTransId="{6D44AEF6-8FC6-4DD6-B124-A882C52FB7FA}"/>
    <dgm:cxn modelId="{2CBFD4F9-A179-469E-9E5F-5621884D9672}" type="presParOf" srcId="{8CD6B08A-3F90-40B7-9942-1E19539B7AF7}" destId="{8E49A354-EEBD-4DB4-970B-D660B462536C}" srcOrd="0" destOrd="0" presId="urn:microsoft.com/office/officeart/2005/8/layout/default"/>
    <dgm:cxn modelId="{9BD8FD7F-ED52-4A04-8053-EE71F50A29B3}" type="presParOf" srcId="{8CD6B08A-3F90-40B7-9942-1E19539B7AF7}" destId="{E4A439D8-EE5D-4396-883C-4F177137FC88}" srcOrd="1" destOrd="0" presId="urn:microsoft.com/office/officeart/2005/8/layout/default"/>
    <dgm:cxn modelId="{BB90DD84-A6E9-4650-80E2-5BD453E4111D}" type="presParOf" srcId="{8CD6B08A-3F90-40B7-9942-1E19539B7AF7}" destId="{461A4B8F-C2F1-4B45-8555-5DCFC6568B5F}" srcOrd="2" destOrd="0" presId="urn:microsoft.com/office/officeart/2005/8/layout/default"/>
    <dgm:cxn modelId="{7446E9FE-851A-45AE-8CE7-6A180A2DFBAD}" type="presParOf" srcId="{8CD6B08A-3F90-40B7-9942-1E19539B7AF7}" destId="{08DFB530-6A8B-4213-9533-E8B93D3812F7}" srcOrd="3" destOrd="0" presId="urn:microsoft.com/office/officeart/2005/8/layout/default"/>
    <dgm:cxn modelId="{1D753E9B-5AE2-4165-9899-E1188295CC48}" type="presParOf" srcId="{8CD6B08A-3F90-40B7-9942-1E19539B7AF7}" destId="{D8B5E10C-BAB1-4F4B-9B74-0BD6A72BBCE6}" srcOrd="4" destOrd="0" presId="urn:microsoft.com/office/officeart/2005/8/layout/default"/>
    <dgm:cxn modelId="{4C16D02F-9BBA-44A9-B542-E13DCB4EF120}" type="presParOf" srcId="{8CD6B08A-3F90-40B7-9942-1E19539B7AF7}" destId="{38A91426-5440-45C8-A376-BB36E2C529DA}" srcOrd="5" destOrd="0" presId="urn:microsoft.com/office/officeart/2005/8/layout/default"/>
    <dgm:cxn modelId="{9DDC5134-A502-40D4-9B92-E04D4B5F9292}" type="presParOf" srcId="{8CD6B08A-3F90-40B7-9942-1E19539B7AF7}" destId="{6880365F-6AE9-4E5D-A7CF-ACBE79E3A800}"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F0DBA8B-C312-4E88-9058-ACFEC7EB5E5E}" type="doc">
      <dgm:prSet loTypeId="urn:microsoft.com/office/officeart/2005/8/layout/hList3" loCatId="list" qsTypeId="urn:microsoft.com/office/officeart/2005/8/quickstyle/simple3" qsCatId="simple" csTypeId="urn:microsoft.com/office/officeart/2005/8/colors/accent1_2" csCatId="accent1" phldr="1"/>
      <dgm:spPr/>
      <dgm:t>
        <a:bodyPr/>
        <a:lstStyle/>
        <a:p>
          <a:endParaRPr lang="en-US"/>
        </a:p>
      </dgm:t>
    </dgm:pt>
    <dgm:pt modelId="{DC632F03-723D-4793-B279-E25AB0371EDA}">
      <dgm:prSet phldrT="[Text]" custT="1">
        <dgm:style>
          <a:lnRef idx="0">
            <a:schemeClr val="accent3"/>
          </a:lnRef>
          <a:fillRef idx="3">
            <a:schemeClr val="accent3"/>
          </a:fillRef>
          <a:effectRef idx="3">
            <a:schemeClr val="accent3"/>
          </a:effectRef>
          <a:fontRef idx="minor">
            <a:schemeClr val="lt1"/>
          </a:fontRef>
        </dgm:style>
      </dgm:prSet>
      <dgm:spPr/>
      <dgm:t>
        <a:bodyPr anchor="ctr"/>
        <a:lstStyle/>
        <a:p>
          <a:pPr>
            <a:lnSpc>
              <a:spcPct val="100000"/>
            </a:lnSpc>
          </a:pPr>
          <a:r>
            <a:rPr lang="en-US" sz="3200" b="1" u="sng" dirty="0" smtClean="0">
              <a:latin typeface="Bodoni MT" pitchFamily="18" charset="0"/>
              <a:ea typeface="Adobe Fan Heiti Std B" pitchFamily="34" charset="-128"/>
            </a:rPr>
            <a:t>Self-Help Diary </a:t>
          </a:r>
        </a:p>
        <a:p>
          <a:pPr>
            <a:lnSpc>
              <a:spcPct val="100000"/>
            </a:lnSpc>
          </a:pPr>
          <a:r>
            <a:rPr lang="en-US" sz="2800" i="1" dirty="0" smtClean="0">
              <a:latin typeface="Adobe Devanagari" pitchFamily="18" charset="0"/>
              <a:cs typeface="Adobe Devanagari" pitchFamily="18" charset="0"/>
            </a:rPr>
            <a:t>for elderly (above 60 years) &amp; with </a:t>
          </a:r>
          <a:r>
            <a:rPr lang="en-US" sz="2800" i="1" dirty="0" err="1" smtClean="0">
              <a:latin typeface="Adobe Devanagari" pitchFamily="18" charset="0"/>
              <a:cs typeface="Adobe Devanagari" pitchFamily="18" charset="0"/>
            </a:rPr>
            <a:t>comorbidity</a:t>
          </a:r>
          <a:endParaRPr lang="en-US" sz="2800" i="1" dirty="0">
            <a:latin typeface="Adobe Devanagari" pitchFamily="18" charset="0"/>
            <a:cs typeface="Adobe Devanagari" pitchFamily="18" charset="0"/>
          </a:endParaRPr>
        </a:p>
      </dgm:t>
    </dgm:pt>
    <dgm:pt modelId="{8F6E52CE-0299-46A9-AA47-23B6093F1F41}" type="parTrans" cxnId="{38310580-7886-47B3-97DE-79540F887EA3}">
      <dgm:prSet/>
      <dgm:spPr/>
      <dgm:t>
        <a:bodyPr/>
        <a:lstStyle/>
        <a:p>
          <a:endParaRPr lang="en-US"/>
        </a:p>
      </dgm:t>
    </dgm:pt>
    <dgm:pt modelId="{087428DE-18FC-4A7C-839B-479C12A6C318}" type="sibTrans" cxnId="{38310580-7886-47B3-97DE-79540F887EA3}">
      <dgm:prSet/>
      <dgm:spPr/>
      <dgm:t>
        <a:bodyPr/>
        <a:lstStyle/>
        <a:p>
          <a:endParaRPr lang="en-US"/>
        </a:p>
      </dgm:t>
    </dgm:pt>
    <dgm:pt modelId="{F26938ED-B093-46BD-BE7E-47F347E6AD15}">
      <dgm:prSet custT="1">
        <dgm:style>
          <a:lnRef idx="1">
            <a:schemeClr val="accent3"/>
          </a:lnRef>
          <a:fillRef idx="2">
            <a:schemeClr val="accent3"/>
          </a:fillRef>
          <a:effectRef idx="1">
            <a:schemeClr val="accent3"/>
          </a:effectRef>
          <a:fontRef idx="minor">
            <a:schemeClr val="dk1"/>
          </a:fontRef>
        </dgm:style>
      </dgm:prSet>
      <dgm:spPr/>
      <dgm:t>
        <a:bodyPr/>
        <a:lstStyle/>
        <a:p>
          <a:pPr algn="l"/>
          <a:endParaRPr lang="en-US" sz="2800" dirty="0"/>
        </a:p>
        <a:p>
          <a:pPr algn="l"/>
          <a:r>
            <a:rPr lang="en-US" sz="2400" dirty="0"/>
            <a:t>Name: </a:t>
          </a:r>
          <a:r>
            <a:rPr lang="en-US" sz="2400" dirty="0" smtClean="0"/>
            <a:t>______________________________________________</a:t>
          </a:r>
          <a:endParaRPr lang="en-US" sz="2400" dirty="0"/>
        </a:p>
        <a:p>
          <a:pPr algn="l"/>
          <a:r>
            <a:rPr lang="en-US" sz="2400" dirty="0"/>
            <a:t>Age: </a:t>
          </a:r>
          <a:r>
            <a:rPr lang="en-US" sz="2400" dirty="0" smtClean="0"/>
            <a:t>__________________ </a:t>
          </a:r>
          <a:r>
            <a:rPr lang="en-US" sz="2400" dirty="0"/>
            <a:t>Gender (M/F): </a:t>
          </a:r>
          <a:r>
            <a:rPr lang="en-US" sz="2400" dirty="0" smtClean="0"/>
            <a:t>_________________</a:t>
          </a:r>
          <a:endParaRPr lang="en-US" sz="2400" dirty="0"/>
        </a:p>
        <a:p>
          <a:pPr algn="l"/>
          <a:r>
            <a:rPr lang="en-US" sz="2400" dirty="0"/>
            <a:t>Address: </a:t>
          </a:r>
          <a:r>
            <a:rPr lang="en-US" sz="2400" dirty="0" smtClean="0"/>
            <a:t>_____________________________________________</a:t>
          </a:r>
          <a:r>
            <a:rPr lang="en-US" sz="2400" dirty="0"/>
            <a:t/>
          </a:r>
          <a:br>
            <a:rPr lang="en-US" sz="2400" dirty="0"/>
          </a:br>
          <a:r>
            <a:rPr lang="en-US" sz="2400" dirty="0" smtClean="0"/>
            <a:t>____________________________________________________</a:t>
          </a:r>
          <a:endParaRPr lang="en-US" sz="2400" dirty="0"/>
        </a:p>
        <a:p>
          <a:pPr algn="l"/>
          <a:r>
            <a:rPr lang="en-US" sz="2400" dirty="0" smtClean="0"/>
            <a:t>____________________________________________________</a:t>
          </a:r>
          <a:endParaRPr lang="en-US" sz="2400" dirty="0"/>
        </a:p>
        <a:p>
          <a:pPr algn="l"/>
          <a:r>
            <a:rPr lang="en-US" sz="2400" dirty="0"/>
            <a:t>Phone No. : </a:t>
          </a:r>
          <a:r>
            <a:rPr lang="en-US" sz="2400" dirty="0" smtClean="0"/>
            <a:t>__________________________________________</a:t>
          </a:r>
          <a:endParaRPr lang="en-US" sz="2400" dirty="0"/>
        </a:p>
        <a:p>
          <a:pPr algn="ctr"/>
          <a:r>
            <a:rPr lang="en-US" sz="3200" dirty="0"/>
            <a:t> </a:t>
          </a:r>
        </a:p>
      </dgm:t>
    </dgm:pt>
    <dgm:pt modelId="{D15D50A7-0E80-401E-B7BB-7CA9755BD5F5}" type="parTrans" cxnId="{676627A6-1385-47E9-A3B5-A8FCF99DECC5}">
      <dgm:prSet/>
      <dgm:spPr/>
      <dgm:t>
        <a:bodyPr/>
        <a:lstStyle/>
        <a:p>
          <a:endParaRPr lang="en-US"/>
        </a:p>
      </dgm:t>
    </dgm:pt>
    <dgm:pt modelId="{63953F59-FDAC-47C5-B4C7-BBF88C5F2A72}" type="sibTrans" cxnId="{676627A6-1385-47E9-A3B5-A8FCF99DECC5}">
      <dgm:prSet/>
      <dgm:spPr/>
      <dgm:t>
        <a:bodyPr/>
        <a:lstStyle/>
        <a:p>
          <a:endParaRPr lang="en-US"/>
        </a:p>
      </dgm:t>
    </dgm:pt>
    <dgm:pt modelId="{BE998746-8473-4FEC-BA5D-2B2E09E59CEB}" type="pres">
      <dgm:prSet presAssocID="{9F0DBA8B-C312-4E88-9058-ACFEC7EB5E5E}" presName="composite" presStyleCnt="0">
        <dgm:presLayoutVars>
          <dgm:chMax val="1"/>
          <dgm:dir/>
          <dgm:resizeHandles val="exact"/>
        </dgm:presLayoutVars>
      </dgm:prSet>
      <dgm:spPr/>
      <dgm:t>
        <a:bodyPr/>
        <a:lstStyle/>
        <a:p>
          <a:endParaRPr lang="en-US"/>
        </a:p>
      </dgm:t>
    </dgm:pt>
    <dgm:pt modelId="{47117B70-257C-43F6-B6F1-261E9E76F6CD}" type="pres">
      <dgm:prSet presAssocID="{DC632F03-723D-4793-B279-E25AB0371EDA}" presName="roof" presStyleLbl="dkBgShp" presStyleIdx="0" presStyleCnt="2"/>
      <dgm:spPr/>
      <dgm:t>
        <a:bodyPr/>
        <a:lstStyle/>
        <a:p>
          <a:endParaRPr lang="en-US"/>
        </a:p>
      </dgm:t>
    </dgm:pt>
    <dgm:pt modelId="{F50584C9-5A76-4DC3-815F-4EB3151861B5}" type="pres">
      <dgm:prSet presAssocID="{DC632F03-723D-4793-B279-E25AB0371EDA}" presName="pillars" presStyleCnt="0"/>
      <dgm:spPr/>
    </dgm:pt>
    <dgm:pt modelId="{92975E40-9833-4754-A1BE-D048C4B1580D}" type="pres">
      <dgm:prSet presAssocID="{DC632F03-723D-4793-B279-E25AB0371EDA}" presName="pillar1" presStyleLbl="node1" presStyleIdx="0" presStyleCnt="1">
        <dgm:presLayoutVars>
          <dgm:bulletEnabled val="1"/>
        </dgm:presLayoutVars>
      </dgm:prSet>
      <dgm:spPr/>
      <dgm:t>
        <a:bodyPr/>
        <a:lstStyle/>
        <a:p>
          <a:endParaRPr lang="en-US"/>
        </a:p>
      </dgm:t>
    </dgm:pt>
    <dgm:pt modelId="{6090604F-0F58-4472-B200-BD4717FA2D10}" type="pres">
      <dgm:prSet presAssocID="{DC632F03-723D-4793-B279-E25AB0371EDA}" presName="base" presStyleLbl="dkBgShp" presStyleIdx="1" presStyleCnt="2">
        <dgm:style>
          <a:lnRef idx="1">
            <a:schemeClr val="accent3"/>
          </a:lnRef>
          <a:fillRef idx="3">
            <a:schemeClr val="accent3"/>
          </a:fillRef>
          <a:effectRef idx="2">
            <a:schemeClr val="accent3"/>
          </a:effectRef>
          <a:fontRef idx="minor">
            <a:schemeClr val="lt1"/>
          </a:fontRef>
        </dgm:style>
      </dgm:prSet>
      <dgm:spPr/>
    </dgm:pt>
  </dgm:ptLst>
  <dgm:cxnLst>
    <dgm:cxn modelId="{409606AC-4627-42F8-A025-5A260059D546}" type="presOf" srcId="{F26938ED-B093-46BD-BE7E-47F347E6AD15}" destId="{92975E40-9833-4754-A1BE-D048C4B1580D}" srcOrd="0" destOrd="0" presId="urn:microsoft.com/office/officeart/2005/8/layout/hList3"/>
    <dgm:cxn modelId="{27129EA1-9FBA-4D84-8D60-5557370BE856}" type="presOf" srcId="{9F0DBA8B-C312-4E88-9058-ACFEC7EB5E5E}" destId="{BE998746-8473-4FEC-BA5D-2B2E09E59CEB}" srcOrd="0" destOrd="0" presId="urn:microsoft.com/office/officeart/2005/8/layout/hList3"/>
    <dgm:cxn modelId="{38310580-7886-47B3-97DE-79540F887EA3}" srcId="{9F0DBA8B-C312-4E88-9058-ACFEC7EB5E5E}" destId="{DC632F03-723D-4793-B279-E25AB0371EDA}" srcOrd="0" destOrd="0" parTransId="{8F6E52CE-0299-46A9-AA47-23B6093F1F41}" sibTransId="{087428DE-18FC-4A7C-839B-479C12A6C318}"/>
    <dgm:cxn modelId="{13456517-131B-4EB4-8E11-C88925F6FD0C}" type="presOf" srcId="{DC632F03-723D-4793-B279-E25AB0371EDA}" destId="{47117B70-257C-43F6-B6F1-261E9E76F6CD}" srcOrd="0" destOrd="0" presId="urn:microsoft.com/office/officeart/2005/8/layout/hList3"/>
    <dgm:cxn modelId="{676627A6-1385-47E9-A3B5-A8FCF99DECC5}" srcId="{DC632F03-723D-4793-B279-E25AB0371EDA}" destId="{F26938ED-B093-46BD-BE7E-47F347E6AD15}" srcOrd="0" destOrd="0" parTransId="{D15D50A7-0E80-401E-B7BB-7CA9755BD5F5}" sibTransId="{63953F59-FDAC-47C5-B4C7-BBF88C5F2A72}"/>
    <dgm:cxn modelId="{C4B1E70F-372F-4B24-B362-A3C966C7E0A2}" type="presParOf" srcId="{BE998746-8473-4FEC-BA5D-2B2E09E59CEB}" destId="{47117B70-257C-43F6-B6F1-261E9E76F6CD}" srcOrd="0" destOrd="0" presId="urn:microsoft.com/office/officeart/2005/8/layout/hList3"/>
    <dgm:cxn modelId="{419DEA80-E287-443A-930E-BAA9403001E2}" type="presParOf" srcId="{BE998746-8473-4FEC-BA5D-2B2E09E59CEB}" destId="{F50584C9-5A76-4DC3-815F-4EB3151861B5}" srcOrd="1" destOrd="0" presId="urn:microsoft.com/office/officeart/2005/8/layout/hList3"/>
    <dgm:cxn modelId="{F30832EB-02CC-49FA-9F9B-B49908A51ECB}" type="presParOf" srcId="{F50584C9-5A76-4DC3-815F-4EB3151861B5}" destId="{92975E40-9833-4754-A1BE-D048C4B1580D}" srcOrd="0" destOrd="0" presId="urn:microsoft.com/office/officeart/2005/8/layout/hList3"/>
    <dgm:cxn modelId="{E6F1CC6F-CB7C-4D40-9935-548210924D86}" type="presParOf" srcId="{BE998746-8473-4FEC-BA5D-2B2E09E59CEB}" destId="{6090604F-0F58-4472-B200-BD4717FA2D10}"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49A354-EEBD-4DB4-970B-D660B462536C}">
      <dsp:nvSpPr>
        <dsp:cNvPr id="0" name=""/>
        <dsp:cNvSpPr/>
      </dsp:nvSpPr>
      <dsp:spPr>
        <a:xfrm>
          <a:off x="425884" y="115"/>
          <a:ext cx="1650615" cy="990369"/>
        </a:xfrm>
        <a:prstGeom prst="rect">
          <a:avLst/>
        </a:prstGeom>
        <a:gradFill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5"/>
        </a:lnRef>
        <a:fillRef idx="3">
          <a:schemeClr val="accent5"/>
        </a:fillRef>
        <a:effectRef idx="3">
          <a:schemeClr val="accent5"/>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solidFill>
                <a:schemeClr val="tx1"/>
              </a:solidFill>
            </a:rPr>
            <a:t>DIABETES</a:t>
          </a:r>
          <a:endParaRPr lang="en-US" sz="2800" b="1" kern="1200" dirty="0">
            <a:solidFill>
              <a:schemeClr val="tx1"/>
            </a:solidFill>
          </a:endParaRPr>
        </a:p>
      </dsp:txBody>
      <dsp:txXfrm>
        <a:off x="425884" y="115"/>
        <a:ext cx="1650615" cy="990369"/>
      </dsp:txXfrm>
    </dsp:sp>
    <dsp:sp modelId="{461A4B8F-C2F1-4B45-8555-5DCFC6568B5F}">
      <dsp:nvSpPr>
        <dsp:cNvPr id="0" name=""/>
        <dsp:cNvSpPr/>
      </dsp:nvSpPr>
      <dsp:spPr>
        <a:xfrm>
          <a:off x="2260196" y="230"/>
          <a:ext cx="2006999" cy="990369"/>
        </a:xfrm>
        <a:prstGeom prst="rect">
          <a:avLst/>
        </a:prstGeom>
        <a:solidFill>
          <a:schemeClr val="accent6">
            <a:lumMod val="60000"/>
            <a:lumOff val="4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tx1"/>
              </a:solidFill>
            </a:rPr>
            <a:t>HYPERTENSION</a:t>
          </a:r>
          <a:endParaRPr lang="en-US" sz="2000" b="1" kern="1200" dirty="0">
            <a:solidFill>
              <a:schemeClr val="tx1"/>
            </a:solidFill>
          </a:endParaRPr>
        </a:p>
      </dsp:txBody>
      <dsp:txXfrm>
        <a:off x="2260196" y="230"/>
        <a:ext cx="2006999" cy="990369"/>
      </dsp:txXfrm>
    </dsp:sp>
    <dsp:sp modelId="{D8B5E10C-BAB1-4F4B-9B74-0BD6A72BBCE6}">
      <dsp:nvSpPr>
        <dsp:cNvPr id="0" name=""/>
        <dsp:cNvSpPr/>
      </dsp:nvSpPr>
      <dsp:spPr>
        <a:xfrm>
          <a:off x="4521589" y="230"/>
          <a:ext cx="1650615" cy="990369"/>
        </a:xfrm>
        <a:prstGeom prst="rect">
          <a:avLst/>
        </a:prstGeom>
        <a:solidFill>
          <a:srgbClr val="00B0F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5"/>
        </a:lnRef>
        <a:fillRef idx="3">
          <a:schemeClr val="accent5"/>
        </a:fillRef>
        <a:effectRef idx="3">
          <a:schemeClr val="accent5"/>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tx1"/>
              </a:solidFill>
            </a:rPr>
            <a:t>CHRONIC</a:t>
          </a:r>
          <a:r>
            <a:rPr lang="en-US" sz="2000" b="1" kern="1200" dirty="0" smtClean="0"/>
            <a:t> </a:t>
          </a:r>
          <a:r>
            <a:rPr lang="en-US" sz="2000" b="1" kern="1200" dirty="0" smtClean="0">
              <a:solidFill>
                <a:schemeClr val="tx1"/>
              </a:solidFill>
            </a:rPr>
            <a:t>KIDNEY</a:t>
          </a:r>
          <a:r>
            <a:rPr lang="en-US" sz="2000" b="1" kern="1200" dirty="0" smtClean="0"/>
            <a:t> </a:t>
          </a:r>
          <a:r>
            <a:rPr lang="en-US" sz="2000" b="1" kern="1200" dirty="0" smtClean="0">
              <a:solidFill>
                <a:schemeClr val="tx1"/>
              </a:solidFill>
            </a:rPr>
            <a:t>DISEASE</a:t>
          </a:r>
          <a:endParaRPr lang="en-US" sz="2000" b="1" kern="1200" dirty="0">
            <a:solidFill>
              <a:schemeClr val="tx1"/>
            </a:solidFill>
          </a:endParaRPr>
        </a:p>
      </dsp:txBody>
      <dsp:txXfrm>
        <a:off x="4521589" y="230"/>
        <a:ext cx="1650615" cy="990369"/>
      </dsp:txXfrm>
    </dsp:sp>
    <dsp:sp modelId="{6880365F-6AE9-4E5D-A7CF-ACBE79E3A800}">
      <dsp:nvSpPr>
        <dsp:cNvPr id="0" name=""/>
        <dsp:cNvSpPr/>
      </dsp:nvSpPr>
      <dsp:spPr>
        <a:xfrm>
          <a:off x="6229300" y="115"/>
          <a:ext cx="1650615" cy="990369"/>
        </a:xfrm>
        <a:prstGeom prst="rect">
          <a:avLst/>
        </a:prstGeom>
        <a:solidFill>
          <a:srgbClr val="92D05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6"/>
        </a:lnRef>
        <a:fillRef idx="3">
          <a:schemeClr val="accent6"/>
        </a:fillRef>
        <a:effectRef idx="3">
          <a:schemeClr val="accent6"/>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CHRONIC OBSTRUCTIVE PULMONARY DISEASE</a:t>
          </a:r>
          <a:endParaRPr lang="en-US" sz="1800" b="1" kern="1200" dirty="0">
            <a:solidFill>
              <a:schemeClr val="tx1"/>
            </a:solidFill>
          </a:endParaRPr>
        </a:p>
      </dsp:txBody>
      <dsp:txXfrm>
        <a:off x="6229300" y="115"/>
        <a:ext cx="1650615" cy="99036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117B70-257C-43F6-B6F1-261E9E76F6CD}">
      <dsp:nvSpPr>
        <dsp:cNvPr id="0" name=""/>
        <dsp:cNvSpPr/>
      </dsp:nvSpPr>
      <dsp:spPr>
        <a:xfrm>
          <a:off x="0" y="0"/>
          <a:ext cx="8229600" cy="1257299"/>
        </a:xfrm>
        <a:prstGeom prst="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100000"/>
            </a:lnSpc>
            <a:spcBef>
              <a:spcPct val="0"/>
            </a:spcBef>
            <a:spcAft>
              <a:spcPct val="35000"/>
            </a:spcAft>
          </a:pPr>
          <a:r>
            <a:rPr lang="en-US" sz="3200" b="1" u="sng" kern="1200" dirty="0" smtClean="0">
              <a:latin typeface="Bodoni MT" pitchFamily="18" charset="0"/>
              <a:ea typeface="Adobe Fan Heiti Std B" pitchFamily="34" charset="-128"/>
            </a:rPr>
            <a:t>Self-Help Diary </a:t>
          </a:r>
        </a:p>
        <a:p>
          <a:pPr lvl="0" algn="ctr" defTabSz="1422400">
            <a:lnSpc>
              <a:spcPct val="100000"/>
            </a:lnSpc>
            <a:spcBef>
              <a:spcPct val="0"/>
            </a:spcBef>
            <a:spcAft>
              <a:spcPct val="35000"/>
            </a:spcAft>
          </a:pPr>
          <a:r>
            <a:rPr lang="en-US" sz="2800" i="1" kern="1200" dirty="0" smtClean="0">
              <a:latin typeface="Adobe Devanagari" pitchFamily="18" charset="0"/>
              <a:cs typeface="Adobe Devanagari" pitchFamily="18" charset="0"/>
            </a:rPr>
            <a:t>for elderly (above 60 years) &amp; with </a:t>
          </a:r>
          <a:r>
            <a:rPr lang="en-US" sz="2800" i="1" kern="1200" dirty="0" err="1" smtClean="0">
              <a:latin typeface="Adobe Devanagari" pitchFamily="18" charset="0"/>
              <a:cs typeface="Adobe Devanagari" pitchFamily="18" charset="0"/>
            </a:rPr>
            <a:t>comorbidity</a:t>
          </a:r>
          <a:endParaRPr lang="en-US" sz="2800" i="1" kern="1200" dirty="0">
            <a:latin typeface="Adobe Devanagari" pitchFamily="18" charset="0"/>
            <a:cs typeface="Adobe Devanagari" pitchFamily="18" charset="0"/>
          </a:endParaRPr>
        </a:p>
      </dsp:txBody>
      <dsp:txXfrm>
        <a:off x="0" y="0"/>
        <a:ext cx="8229600" cy="1257299"/>
      </dsp:txXfrm>
    </dsp:sp>
    <dsp:sp modelId="{92975E40-9833-4754-A1BE-D048C4B1580D}">
      <dsp:nvSpPr>
        <dsp:cNvPr id="0" name=""/>
        <dsp:cNvSpPr/>
      </dsp:nvSpPr>
      <dsp:spPr>
        <a:xfrm>
          <a:off x="0" y="1257299"/>
          <a:ext cx="8229600" cy="2640330"/>
        </a:xfrm>
        <a:prstGeom prst="rect">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a:scene3d>
          <a:camera prst="orthographicFront"/>
          <a:lightRig rig="flat" dir="t"/>
        </a:scene3d>
        <a:sp3d/>
      </dsp:spPr>
      <dsp:style>
        <a:lnRef idx="1">
          <a:schemeClr val="accent3"/>
        </a:lnRef>
        <a:fillRef idx="2">
          <a:schemeClr val="accent3"/>
        </a:fillRef>
        <a:effectRef idx="1">
          <a:schemeClr val="accent3"/>
        </a:effectRef>
        <a:fontRef idx="minor">
          <a:schemeClr val="dk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endParaRPr lang="en-US" sz="2800" kern="1200" dirty="0"/>
        </a:p>
        <a:p>
          <a:pPr lvl="0" algn="l" defTabSz="1244600">
            <a:lnSpc>
              <a:spcPct val="90000"/>
            </a:lnSpc>
            <a:spcBef>
              <a:spcPct val="0"/>
            </a:spcBef>
            <a:spcAft>
              <a:spcPct val="35000"/>
            </a:spcAft>
          </a:pPr>
          <a:r>
            <a:rPr lang="en-US" sz="2400" kern="1200" dirty="0"/>
            <a:t>Name: </a:t>
          </a:r>
          <a:r>
            <a:rPr lang="en-US" sz="2400" kern="1200" dirty="0" smtClean="0"/>
            <a:t>______________________________________________</a:t>
          </a:r>
          <a:endParaRPr lang="en-US" sz="2400" kern="1200" dirty="0"/>
        </a:p>
        <a:p>
          <a:pPr lvl="0" algn="l" defTabSz="1244600">
            <a:lnSpc>
              <a:spcPct val="90000"/>
            </a:lnSpc>
            <a:spcBef>
              <a:spcPct val="0"/>
            </a:spcBef>
            <a:spcAft>
              <a:spcPct val="35000"/>
            </a:spcAft>
          </a:pPr>
          <a:r>
            <a:rPr lang="en-US" sz="2400" kern="1200" dirty="0"/>
            <a:t>Age: </a:t>
          </a:r>
          <a:r>
            <a:rPr lang="en-US" sz="2400" kern="1200" dirty="0" smtClean="0"/>
            <a:t>__________________ </a:t>
          </a:r>
          <a:r>
            <a:rPr lang="en-US" sz="2400" kern="1200" dirty="0"/>
            <a:t>Gender (M/F): </a:t>
          </a:r>
          <a:r>
            <a:rPr lang="en-US" sz="2400" kern="1200" dirty="0" smtClean="0"/>
            <a:t>_________________</a:t>
          </a:r>
          <a:endParaRPr lang="en-US" sz="2400" kern="1200" dirty="0"/>
        </a:p>
        <a:p>
          <a:pPr lvl="0" algn="l" defTabSz="1244600">
            <a:lnSpc>
              <a:spcPct val="90000"/>
            </a:lnSpc>
            <a:spcBef>
              <a:spcPct val="0"/>
            </a:spcBef>
            <a:spcAft>
              <a:spcPct val="35000"/>
            </a:spcAft>
          </a:pPr>
          <a:r>
            <a:rPr lang="en-US" sz="2400" kern="1200" dirty="0"/>
            <a:t>Address: </a:t>
          </a:r>
          <a:r>
            <a:rPr lang="en-US" sz="2400" kern="1200" dirty="0" smtClean="0"/>
            <a:t>_____________________________________________</a:t>
          </a:r>
          <a:r>
            <a:rPr lang="en-US" sz="2400" kern="1200" dirty="0"/>
            <a:t/>
          </a:r>
          <a:br>
            <a:rPr lang="en-US" sz="2400" kern="1200" dirty="0"/>
          </a:br>
          <a:r>
            <a:rPr lang="en-US" sz="2400" kern="1200" dirty="0" smtClean="0"/>
            <a:t>____________________________________________________</a:t>
          </a:r>
          <a:endParaRPr lang="en-US" sz="2400" kern="1200" dirty="0"/>
        </a:p>
        <a:p>
          <a:pPr lvl="0" algn="l" defTabSz="1244600">
            <a:lnSpc>
              <a:spcPct val="90000"/>
            </a:lnSpc>
            <a:spcBef>
              <a:spcPct val="0"/>
            </a:spcBef>
            <a:spcAft>
              <a:spcPct val="35000"/>
            </a:spcAft>
          </a:pPr>
          <a:r>
            <a:rPr lang="en-US" sz="2400" kern="1200" dirty="0" smtClean="0"/>
            <a:t>____________________________________________________</a:t>
          </a:r>
          <a:endParaRPr lang="en-US" sz="2400" kern="1200" dirty="0"/>
        </a:p>
        <a:p>
          <a:pPr lvl="0" algn="l" defTabSz="1244600">
            <a:lnSpc>
              <a:spcPct val="90000"/>
            </a:lnSpc>
            <a:spcBef>
              <a:spcPct val="0"/>
            </a:spcBef>
            <a:spcAft>
              <a:spcPct val="35000"/>
            </a:spcAft>
          </a:pPr>
          <a:r>
            <a:rPr lang="en-US" sz="2400" kern="1200" dirty="0"/>
            <a:t>Phone No. : </a:t>
          </a:r>
          <a:r>
            <a:rPr lang="en-US" sz="2400" kern="1200" dirty="0" smtClean="0"/>
            <a:t>__________________________________________</a:t>
          </a:r>
          <a:endParaRPr lang="en-US" sz="2400" kern="1200" dirty="0"/>
        </a:p>
        <a:p>
          <a:pPr lvl="0" algn="ctr" defTabSz="1244600">
            <a:lnSpc>
              <a:spcPct val="90000"/>
            </a:lnSpc>
            <a:spcBef>
              <a:spcPct val="0"/>
            </a:spcBef>
            <a:spcAft>
              <a:spcPct val="35000"/>
            </a:spcAft>
          </a:pPr>
          <a:r>
            <a:rPr lang="en-US" sz="3200" kern="1200" dirty="0"/>
            <a:t> </a:t>
          </a:r>
        </a:p>
      </dsp:txBody>
      <dsp:txXfrm>
        <a:off x="0" y="1257299"/>
        <a:ext cx="8229600" cy="2640330"/>
      </dsp:txXfrm>
    </dsp:sp>
    <dsp:sp modelId="{6090604F-0F58-4472-B200-BD4717FA2D10}">
      <dsp:nvSpPr>
        <dsp:cNvPr id="0" name=""/>
        <dsp:cNvSpPr/>
      </dsp:nvSpPr>
      <dsp:spPr>
        <a:xfrm>
          <a:off x="0" y="3897630"/>
          <a:ext cx="8229600" cy="293369"/>
        </a:xfrm>
        <a:prstGeom prst="rect">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w="9525" cap="flat" cmpd="sng" algn="ctr">
          <a:solidFill>
            <a:schemeClr val="accent3">
              <a:shade val="95000"/>
              <a:satMod val="105000"/>
            </a:schemeClr>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FB95061-06FA-4810-A72C-2020352D01D3}" type="datetimeFigureOut">
              <a:rPr lang="en-US" smtClean="0"/>
              <a:pPr/>
              <a:t>6/11/2020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E1F7898-B5A8-4684-9935-0F9473D29668}"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6/11/2020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6/11/2020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6/11/2020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6/11/2020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6/11/2020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3200400"/>
            <a:ext cx="4724400" cy="2286000"/>
          </a:xfrm>
        </p:spPr>
        <p:txBody>
          <a:bodyPr>
            <a:noAutofit/>
          </a:bodyPr>
          <a:lstStyle/>
          <a:p>
            <a:r>
              <a:rPr lang="en-US" sz="3200" dirty="0" smtClean="0">
                <a:latin typeface="Times New Roman" pitchFamily="18" charset="0"/>
                <a:cs typeface="Times New Roman" pitchFamily="18" charset="0"/>
              </a:rPr>
              <a:t>Health Advisory for </a:t>
            </a:r>
            <a:br>
              <a:rPr lang="en-US" sz="3200" dirty="0" smtClean="0">
                <a:latin typeface="Times New Roman" pitchFamily="18" charset="0"/>
                <a:cs typeface="Times New Roman" pitchFamily="18" charset="0"/>
              </a:rPr>
            </a:br>
            <a:r>
              <a:rPr lang="en-US" sz="3200" b="1" dirty="0" smtClean="0">
                <a:latin typeface="Times New Roman" pitchFamily="18" charset="0"/>
                <a:cs typeface="Times New Roman" pitchFamily="18" charset="0"/>
              </a:rPr>
              <a:t>Elderly Population </a:t>
            </a:r>
            <a:r>
              <a:rPr lang="en-US" sz="3200" dirty="0" smtClean="0">
                <a:latin typeface="Times New Roman" pitchFamily="18" charset="0"/>
                <a:cs typeface="Times New Roman" pitchFamily="18" charset="0"/>
              </a:rPr>
              <a:t>during </a:t>
            </a:r>
            <a:br>
              <a:rPr lang="en-US" sz="3200" dirty="0" smtClean="0">
                <a:latin typeface="Times New Roman" pitchFamily="18" charset="0"/>
                <a:cs typeface="Times New Roman" pitchFamily="18" charset="0"/>
              </a:rPr>
            </a:br>
            <a:r>
              <a:rPr lang="en-US" sz="3200" dirty="0" smtClean="0">
                <a:latin typeface="Times New Roman" pitchFamily="18" charset="0"/>
                <a:cs typeface="Times New Roman" pitchFamily="18" charset="0"/>
              </a:rPr>
              <a:t>COVID - 19</a:t>
            </a:r>
            <a:r>
              <a:rPr lang="en-US" sz="3600" dirty="0" smtClean="0">
                <a:latin typeface="Times New Roman" pitchFamily="18" charset="0"/>
                <a:cs typeface="Times New Roman" pitchFamily="18" charset="0"/>
              </a:rPr>
              <a:t/>
            </a:r>
            <a:br>
              <a:rPr lang="en-US" sz="3600" dirty="0" smtClean="0">
                <a:latin typeface="Times New Roman" pitchFamily="18" charset="0"/>
                <a:cs typeface="Times New Roman" pitchFamily="18" charset="0"/>
              </a:rPr>
            </a:br>
            <a:endParaRPr lang="en-US" sz="3600" dirty="0">
              <a:latin typeface="Times New Roman" pitchFamily="18" charset="0"/>
              <a:cs typeface="Times New Roman" pitchFamily="18" charset="0"/>
            </a:endParaRPr>
          </a:p>
        </p:txBody>
      </p:sp>
      <p:sp>
        <p:nvSpPr>
          <p:cNvPr id="6" name="Title 1"/>
          <p:cNvSpPr txBox="1">
            <a:spLocks/>
          </p:cNvSpPr>
          <p:nvPr/>
        </p:nvSpPr>
        <p:spPr>
          <a:xfrm>
            <a:off x="304800" y="4648200"/>
            <a:ext cx="4572000" cy="1981200"/>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pic>
        <p:nvPicPr>
          <p:cNvPr id="5" name="Picture 2" descr="C:\Users\NPCDCS - STATE\Downloads\NPHCE.png"/>
          <p:cNvPicPr>
            <a:picLocks noChangeAspect="1" noChangeArrowheads="1"/>
          </p:cNvPicPr>
          <p:nvPr/>
        </p:nvPicPr>
        <p:blipFill>
          <a:blip r:embed="rId2"/>
          <a:srcRect/>
          <a:stretch>
            <a:fillRect/>
          </a:stretch>
        </p:blipFill>
        <p:spPr bwMode="auto">
          <a:xfrm>
            <a:off x="228600" y="228600"/>
            <a:ext cx="1524000" cy="1406769"/>
          </a:xfrm>
          <a:prstGeom prst="rect">
            <a:avLst/>
          </a:prstGeom>
          <a:noFill/>
        </p:spPr>
      </p:pic>
      <p:pic>
        <p:nvPicPr>
          <p:cNvPr id="7" name="Picture 6" descr="NHM_LOGO.jpg"/>
          <p:cNvPicPr/>
          <p:nvPr/>
        </p:nvPicPr>
        <p:blipFill>
          <a:blip r:embed="rId3"/>
          <a:stretch>
            <a:fillRect/>
          </a:stretch>
        </p:blipFill>
        <p:spPr>
          <a:xfrm>
            <a:off x="7010400" y="228600"/>
            <a:ext cx="1752600" cy="1447800"/>
          </a:xfrm>
          <a:prstGeom prst="rect">
            <a:avLst/>
          </a:prstGeom>
        </p:spPr>
      </p:pic>
      <p:pic>
        <p:nvPicPr>
          <p:cNvPr id="1034" name="Picture 10" descr="C:\Users\NPCDCS - STATE\Desktop\File\Elderly\4aba91fae628936e6bff618787a0e680.jpg"/>
          <p:cNvPicPr>
            <a:picLocks noChangeAspect="1" noChangeArrowheads="1"/>
          </p:cNvPicPr>
          <p:nvPr/>
        </p:nvPicPr>
        <p:blipFill>
          <a:blip r:embed="rId4" cstate="print"/>
          <a:srcRect/>
          <a:stretch>
            <a:fillRect/>
          </a:stretch>
        </p:blipFill>
        <p:spPr bwMode="auto">
          <a:xfrm>
            <a:off x="5181600" y="4191000"/>
            <a:ext cx="3657600" cy="2443480"/>
          </a:xfrm>
          <a:prstGeom prst="rect">
            <a:avLst/>
          </a:prstGeom>
          <a:noFill/>
        </p:spPr>
      </p:pic>
      <p:pic>
        <p:nvPicPr>
          <p:cNvPr id="8" name="Picture 3" descr="C:\Users\NPCDCS - STATE\Desktop\Advisory of elderly'\megha-1-1.jpg"/>
          <p:cNvPicPr>
            <a:picLocks noChangeAspect="1" noChangeArrowheads="1"/>
          </p:cNvPicPr>
          <p:nvPr/>
        </p:nvPicPr>
        <p:blipFill>
          <a:blip r:embed="rId5" cstate="print"/>
          <a:srcRect/>
          <a:stretch>
            <a:fillRect/>
          </a:stretch>
        </p:blipFill>
        <p:spPr bwMode="auto">
          <a:xfrm>
            <a:off x="3810000" y="304800"/>
            <a:ext cx="1184843" cy="1166813"/>
          </a:xfrm>
          <a:prstGeom prst="rect">
            <a:avLst/>
          </a:prstGeom>
          <a:noFill/>
        </p:spPr>
      </p:pic>
      <p:sp>
        <p:nvSpPr>
          <p:cNvPr id="9" name="Rectangle 8"/>
          <p:cNvSpPr/>
          <p:nvPr/>
        </p:nvSpPr>
        <p:spPr>
          <a:xfrm>
            <a:off x="457200" y="1828800"/>
            <a:ext cx="8229600" cy="830997"/>
          </a:xfrm>
          <a:prstGeom prst="rect">
            <a:avLst/>
          </a:prstGeom>
        </p:spPr>
        <p:txBody>
          <a:bodyPr wrap="square">
            <a:spAutoFit/>
          </a:bodyPr>
          <a:lstStyle/>
          <a:p>
            <a:pPr algn="ctr"/>
            <a:r>
              <a:rPr lang="en-US" sz="2400" b="1" dirty="0" smtClean="0">
                <a:latin typeface="Adobe Garamond Pro Bold" pitchFamily="18" charset="0"/>
                <a:cs typeface="Adobe Devanagari" pitchFamily="18" charset="0"/>
              </a:rPr>
              <a:t>HEALTH &amp; FAMILY WELFARE DEPARTMENT</a:t>
            </a:r>
          </a:p>
          <a:p>
            <a:pPr algn="ctr"/>
            <a:r>
              <a:rPr lang="en-US" sz="2400" b="1" dirty="0" smtClean="0">
                <a:latin typeface="Adobe Garamond Pro Bold" pitchFamily="18" charset="0"/>
                <a:cs typeface="Adobe Devanagari" pitchFamily="18" charset="0"/>
              </a:rPr>
              <a:t>GOVERNMENT OF MEGHALAYA</a:t>
            </a:r>
            <a:endParaRPr lang="en-US" sz="2400" b="1" dirty="0">
              <a:latin typeface="Adobe Garamond Pro Bold" pitchFamily="18" charset="0"/>
              <a:cs typeface="Adobe Devanagari"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19400" y="762000"/>
            <a:ext cx="6324600" cy="1143000"/>
          </a:xfrm>
        </p:spPr>
        <p:txBody>
          <a:bodyPr>
            <a:normAutofit fontScale="90000"/>
          </a:bodyPr>
          <a:lstStyle/>
          <a:p>
            <a:r>
              <a:rPr lang="en-US" b="1" dirty="0" smtClean="0"/>
              <a:t>Watch for symptoms and emergency warning signs</a:t>
            </a:r>
            <a:br>
              <a:rPr lang="en-US" b="1" dirty="0" smtClean="0"/>
            </a:br>
            <a:endParaRPr lang="en-US" dirty="0"/>
          </a:p>
        </p:txBody>
      </p:sp>
      <p:sp>
        <p:nvSpPr>
          <p:cNvPr id="3" name="Content Placeholder 2"/>
          <p:cNvSpPr>
            <a:spLocks noGrp="1"/>
          </p:cNvSpPr>
          <p:nvPr>
            <p:ph idx="1"/>
          </p:nvPr>
        </p:nvSpPr>
        <p:spPr>
          <a:xfrm>
            <a:off x="457200" y="2133600"/>
            <a:ext cx="8229600" cy="4525963"/>
          </a:xfrm>
        </p:spPr>
        <p:txBody>
          <a:bodyPr>
            <a:normAutofit fontScale="85000" lnSpcReduction="20000"/>
          </a:bodyPr>
          <a:lstStyle/>
          <a:p>
            <a:pPr lvl="0" algn="just"/>
            <a:r>
              <a:rPr lang="en-US" b="1" dirty="0" smtClean="0"/>
              <a:t>Pay attention for potential COVID-19 symptoms </a:t>
            </a:r>
            <a:r>
              <a:rPr lang="en-US" dirty="0" smtClean="0"/>
              <a:t>like fever, cough, and shortness of breath.</a:t>
            </a:r>
          </a:p>
          <a:p>
            <a:pPr lvl="0"/>
            <a:r>
              <a:rPr lang="en-US" b="1" dirty="0" smtClean="0"/>
              <a:t>Wear mask, practice hand hygiene.</a:t>
            </a:r>
          </a:p>
          <a:p>
            <a:pPr lvl="0"/>
            <a:r>
              <a:rPr lang="en-US" b="1" dirty="0" smtClean="0"/>
              <a:t>If you develop emergency warning signs for COVID-19 Viz., </a:t>
            </a:r>
            <a:endParaRPr lang="en-US" dirty="0" smtClean="0"/>
          </a:p>
          <a:p>
            <a:pPr lvl="1">
              <a:buFont typeface="Wingdings" pitchFamily="2" charset="2"/>
              <a:buChar char="Ø"/>
            </a:pPr>
            <a:r>
              <a:rPr lang="en-US" dirty="0" smtClean="0"/>
              <a:t>Difficulty in breathing or shortness of breath</a:t>
            </a:r>
          </a:p>
          <a:p>
            <a:pPr lvl="1">
              <a:buFont typeface="Wingdings" pitchFamily="2" charset="2"/>
              <a:buChar char="Ø"/>
            </a:pPr>
            <a:r>
              <a:rPr lang="en-US" dirty="0" smtClean="0"/>
              <a:t>Persistent pain or pressure in the chest</a:t>
            </a:r>
          </a:p>
          <a:p>
            <a:pPr lvl="1">
              <a:buFont typeface="Wingdings" pitchFamily="2" charset="2"/>
              <a:buChar char="Ø"/>
            </a:pPr>
            <a:r>
              <a:rPr lang="en-US" dirty="0" smtClean="0"/>
              <a:t>New confusion or inability to arouse</a:t>
            </a:r>
          </a:p>
          <a:p>
            <a:pPr lvl="1">
              <a:buFont typeface="Wingdings" pitchFamily="2" charset="2"/>
              <a:buChar char="Ø"/>
            </a:pPr>
            <a:r>
              <a:rPr lang="en-US" dirty="0" smtClean="0"/>
              <a:t>Bluish lips or face</a:t>
            </a:r>
            <a:endParaRPr lang="en-US" b="1" dirty="0" smtClean="0"/>
          </a:p>
          <a:p>
            <a:pPr algn="just"/>
            <a:r>
              <a:rPr lang="en-US" b="1" i="1" dirty="0" smtClean="0"/>
              <a:t>Please contact the nearest health facilities or the district Help line number for any other symptoms that are severe or concerning</a:t>
            </a:r>
            <a:endParaRPr lang="en-US" dirty="0" smtClean="0"/>
          </a:p>
          <a:p>
            <a:pPr>
              <a:buNone/>
            </a:pPr>
            <a:endParaRPr lang="en-US" dirty="0"/>
          </a:p>
        </p:txBody>
      </p:sp>
      <p:pic>
        <p:nvPicPr>
          <p:cNvPr id="8196" name="Picture 4" descr="attention | Onthank Early Childhood Centre"/>
          <p:cNvPicPr>
            <a:picLocks noChangeAspect="1" noChangeArrowheads="1"/>
          </p:cNvPicPr>
          <p:nvPr/>
        </p:nvPicPr>
        <p:blipFill>
          <a:blip r:embed="rId2"/>
          <a:srcRect/>
          <a:stretch>
            <a:fillRect/>
          </a:stretch>
        </p:blipFill>
        <p:spPr bwMode="auto">
          <a:xfrm>
            <a:off x="76200" y="65068"/>
            <a:ext cx="2819400" cy="1992332"/>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graphicFrame>
        <p:nvGraphicFramePr>
          <p:cNvPr id="4" name="Diagram 3"/>
          <p:cNvGraphicFramePr/>
          <p:nvPr>
            <p:extLst>
              <p:ext uri="{D42A27DB-BD31-4B8C-83A1-F6EECF244321}">
                <p14:modId xmlns:p14="http://schemas.microsoft.com/office/powerpoint/2010/main" val="1336917549"/>
              </p:ext>
            </p:extLst>
          </p:nvPr>
        </p:nvGraphicFramePr>
        <p:xfrm>
          <a:off x="457200" y="1600200"/>
          <a:ext cx="8229600" cy="4191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IN" sz="2000" dirty="0" smtClean="0"/>
              <a:t> </a:t>
            </a:r>
            <a:r>
              <a:rPr lang="en-US" sz="2000" dirty="0" smtClean="0"/>
              <a:t/>
            </a:r>
            <a:br>
              <a:rPr lang="en-US" sz="2000" dirty="0" smtClean="0"/>
            </a:br>
            <a:r>
              <a:rPr lang="en-IN" sz="2000" b="1" dirty="0" smtClean="0">
                <a:latin typeface="Adobe Garamond Pro" pitchFamily="18" charset="0"/>
              </a:rPr>
              <a:t/>
            </a:r>
            <a:br>
              <a:rPr lang="en-IN" sz="2000" b="1" dirty="0" smtClean="0">
                <a:latin typeface="Adobe Garamond Pro" pitchFamily="18" charset="0"/>
              </a:rPr>
            </a:br>
            <a:r>
              <a:rPr lang="en-US" sz="2000" b="1" dirty="0" smtClean="0">
                <a:latin typeface="Adobe Garamond Pro" pitchFamily="18" charset="0"/>
              </a:rPr>
              <a:t/>
            </a:r>
            <a:br>
              <a:rPr lang="en-US" sz="2000" b="1" dirty="0" smtClean="0">
                <a:latin typeface="Adobe Garamond Pro" pitchFamily="18" charset="0"/>
              </a:rPr>
            </a:br>
            <a:r>
              <a:rPr lang="en-IN" sz="1800" b="1" dirty="0" smtClean="0">
                <a:latin typeface="Adobe Garamond Pro" pitchFamily="18" charset="0"/>
              </a:rPr>
              <a:t>During self-follow up, put a '</a:t>
            </a:r>
            <a:r>
              <a:rPr lang="en-IN" sz="1800" b="1" dirty="0" smtClean="0">
                <a:latin typeface="Adobe Garamond Pro" pitchFamily="18" charset="0"/>
                <a:sym typeface="Wingdings"/>
              </a:rPr>
              <a:t></a:t>
            </a:r>
            <a:r>
              <a:rPr lang="en-IN" sz="1800" b="1" dirty="0" smtClean="0">
                <a:latin typeface="Adobe Garamond Pro" pitchFamily="18" charset="0"/>
              </a:rPr>
              <a:t>' if no symptom and  '</a:t>
            </a:r>
            <a:r>
              <a:rPr lang="en-IN" sz="1800" b="1" dirty="0" smtClean="0">
                <a:latin typeface="Adobe Garamond Pro" pitchFamily="18" charset="0"/>
                <a:sym typeface="Wingdings"/>
              </a:rPr>
              <a:t></a:t>
            </a:r>
            <a:r>
              <a:rPr lang="en-IN" sz="1800" b="1" dirty="0" smtClean="0">
                <a:latin typeface="Adobe Garamond Pro" pitchFamily="18" charset="0"/>
              </a:rPr>
              <a:t>' if you have any of following:</a:t>
            </a:r>
            <a:r>
              <a:rPr lang="en-US" sz="2000" b="1" dirty="0" smtClean="0">
                <a:latin typeface="Adobe Garamond Pro" pitchFamily="18" charset="0"/>
              </a:rPr>
              <a:t/>
            </a:r>
            <a:br>
              <a:rPr lang="en-US" sz="2000" b="1" dirty="0" smtClean="0">
                <a:latin typeface="Adobe Garamond Pro" pitchFamily="18" charset="0"/>
              </a:rPr>
            </a:br>
            <a:endParaRPr lang="en-US" sz="2000" b="1" dirty="0">
              <a:latin typeface="Adobe Garamond Pro" pitchFamily="18" charset="0"/>
            </a:endParaRPr>
          </a:p>
        </p:txBody>
      </p:sp>
      <p:graphicFrame>
        <p:nvGraphicFramePr>
          <p:cNvPr id="4" name="Content Placeholder 3"/>
          <p:cNvGraphicFramePr>
            <a:graphicFrameLocks noGrp="1"/>
          </p:cNvGraphicFramePr>
          <p:nvPr>
            <p:ph idx="1"/>
          </p:nvPr>
        </p:nvGraphicFramePr>
        <p:xfrm>
          <a:off x="1143000" y="1447800"/>
          <a:ext cx="6553200" cy="4470400"/>
        </p:xfrm>
        <a:graphic>
          <a:graphicData uri="http://schemas.openxmlformats.org/drawingml/2006/table">
            <a:tbl>
              <a:tblPr firstRow="1" bandRow="1">
                <a:tableStyleId>{F5AB1C69-6EDB-4FF4-983F-18BD219EF322}</a:tableStyleId>
              </a:tblPr>
              <a:tblGrid>
                <a:gridCol w="2184400">
                  <a:extLst>
                    <a:ext uri="{9D8B030D-6E8A-4147-A177-3AD203B41FA5}">
                      <a16:colId xmlns:a16="http://schemas.microsoft.com/office/drawing/2014/main" val="20000"/>
                    </a:ext>
                  </a:extLst>
                </a:gridCol>
                <a:gridCol w="2184400">
                  <a:extLst>
                    <a:ext uri="{9D8B030D-6E8A-4147-A177-3AD203B41FA5}">
                      <a16:colId xmlns:a16="http://schemas.microsoft.com/office/drawing/2014/main" val="20001"/>
                    </a:ext>
                  </a:extLst>
                </a:gridCol>
                <a:gridCol w="2184400">
                  <a:extLst>
                    <a:ext uri="{9D8B030D-6E8A-4147-A177-3AD203B41FA5}">
                      <a16:colId xmlns:a16="http://schemas.microsoft.com/office/drawing/2014/main" val="20002"/>
                    </a:ext>
                  </a:extLst>
                </a:gridCol>
              </a:tblGrid>
              <a:tr h="447040">
                <a:tc>
                  <a:txBody>
                    <a:bodyPr/>
                    <a:lstStyle/>
                    <a:p>
                      <a:pPr marL="0" marR="0">
                        <a:lnSpc>
                          <a:spcPct val="115000"/>
                        </a:lnSpc>
                        <a:spcBef>
                          <a:spcPts val="0"/>
                        </a:spcBef>
                        <a:spcAft>
                          <a:spcPts val="0"/>
                        </a:spcAft>
                      </a:pPr>
                      <a:r>
                        <a:rPr lang="en-IN" sz="2400" dirty="0"/>
                        <a:t>Problems:</a:t>
                      </a:r>
                      <a:endParaRPr lang="en-US" sz="1800" dirty="0">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IN" sz="1800" dirty="0" smtClean="0"/>
                        <a:t>Yes (</a:t>
                      </a:r>
                      <a:r>
                        <a:rPr lang="en-IN" sz="1800" dirty="0">
                          <a:sym typeface="Wingdings"/>
                        </a:rPr>
                        <a:t></a:t>
                      </a:r>
                      <a:r>
                        <a:rPr lang="en-IN" sz="1800" dirty="0"/>
                        <a:t>)</a:t>
                      </a:r>
                      <a:endParaRPr lang="en-US" sz="1800" dirty="0">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IN" sz="1800"/>
                        <a:t>No (</a:t>
                      </a:r>
                      <a:r>
                        <a:rPr lang="en-IN" sz="1800">
                          <a:sym typeface="Wingdings"/>
                        </a:rPr>
                        <a:t></a:t>
                      </a:r>
                      <a:r>
                        <a:rPr lang="en-IN" sz="1800"/>
                        <a:t>)</a:t>
                      </a:r>
                      <a:endParaRPr lang="en-US" sz="1800">
                        <a:latin typeface="Calibri"/>
                        <a:ea typeface="Calibri"/>
                        <a:cs typeface="Times New Roman"/>
                      </a:endParaRPr>
                    </a:p>
                  </a:txBody>
                  <a:tcPr marL="68580" marR="68580" marT="0" marB="0" anchor="ctr"/>
                </a:tc>
                <a:extLst>
                  <a:ext uri="{0D108BD9-81ED-4DB2-BD59-A6C34878D82A}">
                    <a16:rowId xmlns:a16="http://schemas.microsoft.com/office/drawing/2014/main" val="10000"/>
                  </a:ext>
                </a:extLst>
              </a:tr>
              <a:tr h="447040">
                <a:tc>
                  <a:txBody>
                    <a:bodyPr/>
                    <a:lstStyle/>
                    <a:p>
                      <a:pPr marL="0" marR="0">
                        <a:lnSpc>
                          <a:spcPct val="115000"/>
                        </a:lnSpc>
                        <a:spcBef>
                          <a:spcPts val="0"/>
                        </a:spcBef>
                        <a:spcAft>
                          <a:spcPts val="0"/>
                        </a:spcAft>
                      </a:pPr>
                      <a:r>
                        <a:rPr lang="en-IN" sz="1800" dirty="0"/>
                        <a:t>Diabetes</a:t>
                      </a:r>
                      <a:endParaRPr lang="en-US" sz="1800" dirty="0">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IN" sz="1800"/>
                        <a:t> </a:t>
                      </a:r>
                      <a:endParaRPr lang="en-US" sz="1800">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IN" sz="1800" dirty="0"/>
                        <a:t> </a:t>
                      </a:r>
                      <a:endParaRPr lang="en-US" sz="1800" dirty="0">
                        <a:latin typeface="Calibri"/>
                        <a:ea typeface="Calibri"/>
                        <a:cs typeface="Times New Roman"/>
                      </a:endParaRPr>
                    </a:p>
                  </a:txBody>
                  <a:tcPr marL="68580" marR="68580" marT="0" marB="0" anchor="ctr"/>
                </a:tc>
                <a:extLst>
                  <a:ext uri="{0D108BD9-81ED-4DB2-BD59-A6C34878D82A}">
                    <a16:rowId xmlns:a16="http://schemas.microsoft.com/office/drawing/2014/main" val="10001"/>
                  </a:ext>
                </a:extLst>
              </a:tr>
              <a:tr h="447040">
                <a:tc>
                  <a:txBody>
                    <a:bodyPr/>
                    <a:lstStyle/>
                    <a:p>
                      <a:pPr marL="0" marR="0">
                        <a:lnSpc>
                          <a:spcPct val="115000"/>
                        </a:lnSpc>
                        <a:spcBef>
                          <a:spcPts val="0"/>
                        </a:spcBef>
                        <a:spcAft>
                          <a:spcPts val="0"/>
                        </a:spcAft>
                      </a:pPr>
                      <a:r>
                        <a:rPr lang="en-IN" sz="1800" dirty="0"/>
                        <a:t>High B.P.</a:t>
                      </a:r>
                      <a:endParaRPr lang="en-US" sz="1800" dirty="0">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IN" sz="1800" dirty="0"/>
                        <a:t> </a:t>
                      </a:r>
                      <a:endParaRPr lang="en-US" sz="1800" dirty="0">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IN" sz="1800"/>
                        <a:t> </a:t>
                      </a:r>
                      <a:endParaRPr lang="en-US" sz="1800">
                        <a:latin typeface="Calibri"/>
                        <a:ea typeface="Calibri"/>
                        <a:cs typeface="Times New Roman"/>
                      </a:endParaRPr>
                    </a:p>
                  </a:txBody>
                  <a:tcPr marL="68580" marR="68580" marT="0" marB="0" anchor="ctr"/>
                </a:tc>
                <a:extLst>
                  <a:ext uri="{0D108BD9-81ED-4DB2-BD59-A6C34878D82A}">
                    <a16:rowId xmlns:a16="http://schemas.microsoft.com/office/drawing/2014/main" val="10002"/>
                  </a:ext>
                </a:extLst>
              </a:tr>
              <a:tr h="447040">
                <a:tc>
                  <a:txBody>
                    <a:bodyPr/>
                    <a:lstStyle/>
                    <a:p>
                      <a:pPr marL="0" marR="0">
                        <a:lnSpc>
                          <a:spcPct val="115000"/>
                        </a:lnSpc>
                        <a:spcBef>
                          <a:spcPts val="0"/>
                        </a:spcBef>
                        <a:spcAft>
                          <a:spcPts val="0"/>
                        </a:spcAft>
                      </a:pPr>
                      <a:r>
                        <a:rPr lang="en-IN" sz="1800" dirty="0"/>
                        <a:t>Lung Problem</a:t>
                      </a:r>
                      <a:endParaRPr lang="en-US" sz="1800" dirty="0">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IN" sz="1800" dirty="0"/>
                        <a:t> </a:t>
                      </a:r>
                      <a:endParaRPr lang="en-US" sz="1800" dirty="0">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IN" sz="1800"/>
                        <a:t> </a:t>
                      </a:r>
                      <a:endParaRPr lang="en-US" sz="1800">
                        <a:latin typeface="Calibri"/>
                        <a:ea typeface="Calibri"/>
                        <a:cs typeface="Times New Roman"/>
                      </a:endParaRPr>
                    </a:p>
                  </a:txBody>
                  <a:tcPr marL="68580" marR="68580" marT="0" marB="0" anchor="ctr"/>
                </a:tc>
                <a:extLst>
                  <a:ext uri="{0D108BD9-81ED-4DB2-BD59-A6C34878D82A}">
                    <a16:rowId xmlns:a16="http://schemas.microsoft.com/office/drawing/2014/main" val="10003"/>
                  </a:ext>
                </a:extLst>
              </a:tr>
              <a:tr h="447040">
                <a:tc>
                  <a:txBody>
                    <a:bodyPr/>
                    <a:lstStyle/>
                    <a:p>
                      <a:pPr marL="0" marR="0">
                        <a:lnSpc>
                          <a:spcPct val="115000"/>
                        </a:lnSpc>
                        <a:spcBef>
                          <a:spcPts val="0"/>
                        </a:spcBef>
                        <a:spcAft>
                          <a:spcPts val="0"/>
                        </a:spcAft>
                      </a:pPr>
                      <a:r>
                        <a:rPr lang="en-IN" sz="1800" dirty="0"/>
                        <a:t>Heart Problem</a:t>
                      </a:r>
                      <a:endParaRPr lang="en-US" sz="1800" dirty="0">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IN" sz="1800" dirty="0"/>
                        <a:t> </a:t>
                      </a:r>
                      <a:endParaRPr lang="en-US" sz="1800" dirty="0">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IN" sz="1800" dirty="0"/>
                        <a:t> </a:t>
                      </a:r>
                      <a:endParaRPr lang="en-US" sz="1800" dirty="0">
                        <a:latin typeface="Calibri"/>
                        <a:ea typeface="Calibri"/>
                        <a:cs typeface="Times New Roman"/>
                      </a:endParaRPr>
                    </a:p>
                  </a:txBody>
                  <a:tcPr marL="68580" marR="68580" marT="0" marB="0" anchor="ctr"/>
                </a:tc>
                <a:extLst>
                  <a:ext uri="{0D108BD9-81ED-4DB2-BD59-A6C34878D82A}">
                    <a16:rowId xmlns:a16="http://schemas.microsoft.com/office/drawing/2014/main" val="10004"/>
                  </a:ext>
                </a:extLst>
              </a:tr>
              <a:tr h="447040">
                <a:tc>
                  <a:txBody>
                    <a:bodyPr/>
                    <a:lstStyle/>
                    <a:p>
                      <a:pPr marL="0" marR="0">
                        <a:lnSpc>
                          <a:spcPct val="115000"/>
                        </a:lnSpc>
                        <a:spcBef>
                          <a:spcPts val="0"/>
                        </a:spcBef>
                        <a:spcAft>
                          <a:spcPts val="0"/>
                        </a:spcAft>
                      </a:pPr>
                      <a:r>
                        <a:rPr lang="en-IN" sz="1800" dirty="0"/>
                        <a:t>Kidney Problem</a:t>
                      </a:r>
                      <a:endParaRPr lang="en-US" sz="1800" dirty="0">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IN" sz="1800" dirty="0"/>
                        <a:t> </a:t>
                      </a:r>
                      <a:endParaRPr lang="en-US" sz="1800" dirty="0">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IN" sz="1800" dirty="0"/>
                        <a:t> </a:t>
                      </a:r>
                      <a:endParaRPr lang="en-US" sz="1800" dirty="0">
                        <a:latin typeface="Calibri"/>
                        <a:ea typeface="Calibri"/>
                        <a:cs typeface="Times New Roman"/>
                      </a:endParaRPr>
                    </a:p>
                  </a:txBody>
                  <a:tcPr marL="68580" marR="68580" marT="0" marB="0" anchor="ctr"/>
                </a:tc>
                <a:extLst>
                  <a:ext uri="{0D108BD9-81ED-4DB2-BD59-A6C34878D82A}">
                    <a16:rowId xmlns:a16="http://schemas.microsoft.com/office/drawing/2014/main" val="10005"/>
                  </a:ext>
                </a:extLst>
              </a:tr>
              <a:tr h="447040">
                <a:tc>
                  <a:txBody>
                    <a:bodyPr/>
                    <a:lstStyle/>
                    <a:p>
                      <a:pPr marL="0" marR="0">
                        <a:lnSpc>
                          <a:spcPct val="115000"/>
                        </a:lnSpc>
                        <a:spcBef>
                          <a:spcPts val="0"/>
                        </a:spcBef>
                        <a:spcAft>
                          <a:spcPts val="0"/>
                        </a:spcAft>
                      </a:pPr>
                      <a:r>
                        <a:rPr lang="en-IN" sz="1800"/>
                        <a:t>Liver Problem</a:t>
                      </a:r>
                      <a:endParaRPr lang="en-US" sz="1800">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IN" sz="1800" dirty="0"/>
                        <a:t> </a:t>
                      </a:r>
                      <a:endParaRPr lang="en-US" sz="1800" dirty="0">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IN" sz="1800" dirty="0"/>
                        <a:t> </a:t>
                      </a:r>
                      <a:endParaRPr lang="en-US" sz="1800" dirty="0">
                        <a:latin typeface="Calibri"/>
                        <a:ea typeface="Calibri"/>
                        <a:cs typeface="Times New Roman"/>
                      </a:endParaRPr>
                    </a:p>
                  </a:txBody>
                  <a:tcPr marL="68580" marR="68580" marT="0" marB="0" anchor="ctr"/>
                </a:tc>
                <a:extLst>
                  <a:ext uri="{0D108BD9-81ED-4DB2-BD59-A6C34878D82A}">
                    <a16:rowId xmlns:a16="http://schemas.microsoft.com/office/drawing/2014/main" val="10006"/>
                  </a:ext>
                </a:extLst>
              </a:tr>
              <a:tr h="447040">
                <a:tc>
                  <a:txBody>
                    <a:bodyPr/>
                    <a:lstStyle/>
                    <a:p>
                      <a:pPr marL="0" marR="0">
                        <a:lnSpc>
                          <a:spcPct val="115000"/>
                        </a:lnSpc>
                        <a:spcBef>
                          <a:spcPts val="0"/>
                        </a:spcBef>
                        <a:spcAft>
                          <a:spcPts val="0"/>
                        </a:spcAft>
                      </a:pPr>
                      <a:r>
                        <a:rPr lang="en-IN" sz="1800"/>
                        <a:t>Eye problem</a:t>
                      </a:r>
                      <a:endParaRPr lang="en-US" sz="1800">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IN" sz="1800" dirty="0"/>
                        <a:t> </a:t>
                      </a:r>
                      <a:endParaRPr lang="en-US" sz="1800" dirty="0">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IN" sz="1800" dirty="0"/>
                        <a:t> </a:t>
                      </a:r>
                      <a:endParaRPr lang="en-US" sz="1800" dirty="0">
                        <a:latin typeface="Calibri"/>
                        <a:ea typeface="Calibri"/>
                        <a:cs typeface="Times New Roman"/>
                      </a:endParaRPr>
                    </a:p>
                  </a:txBody>
                  <a:tcPr marL="68580" marR="68580" marT="0" marB="0" anchor="ctr"/>
                </a:tc>
                <a:extLst>
                  <a:ext uri="{0D108BD9-81ED-4DB2-BD59-A6C34878D82A}">
                    <a16:rowId xmlns:a16="http://schemas.microsoft.com/office/drawing/2014/main" val="10007"/>
                  </a:ext>
                </a:extLst>
              </a:tr>
              <a:tr h="447040">
                <a:tc>
                  <a:txBody>
                    <a:bodyPr/>
                    <a:lstStyle/>
                    <a:p>
                      <a:pPr marL="0" marR="0">
                        <a:lnSpc>
                          <a:spcPct val="115000"/>
                        </a:lnSpc>
                        <a:spcBef>
                          <a:spcPts val="0"/>
                        </a:spcBef>
                        <a:spcAft>
                          <a:spcPts val="0"/>
                        </a:spcAft>
                      </a:pPr>
                      <a:r>
                        <a:rPr lang="en-IN" sz="1800"/>
                        <a:t>Joint Problem</a:t>
                      </a:r>
                      <a:endParaRPr lang="en-US" sz="1800">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IN" sz="1800" dirty="0"/>
                        <a:t> </a:t>
                      </a:r>
                      <a:endParaRPr lang="en-US" sz="1800" dirty="0">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IN" sz="1800" dirty="0"/>
                        <a:t> </a:t>
                      </a:r>
                      <a:endParaRPr lang="en-US" sz="1800" dirty="0">
                        <a:latin typeface="Calibri"/>
                        <a:ea typeface="Calibri"/>
                        <a:cs typeface="Times New Roman"/>
                      </a:endParaRPr>
                    </a:p>
                  </a:txBody>
                  <a:tcPr marL="68580" marR="68580" marT="0" marB="0" anchor="ctr"/>
                </a:tc>
                <a:extLst>
                  <a:ext uri="{0D108BD9-81ED-4DB2-BD59-A6C34878D82A}">
                    <a16:rowId xmlns:a16="http://schemas.microsoft.com/office/drawing/2014/main" val="10008"/>
                  </a:ext>
                </a:extLst>
              </a:tr>
              <a:tr h="447040">
                <a:tc>
                  <a:txBody>
                    <a:bodyPr/>
                    <a:lstStyle/>
                    <a:p>
                      <a:pPr marL="0" marR="0">
                        <a:lnSpc>
                          <a:spcPct val="115000"/>
                        </a:lnSpc>
                        <a:spcBef>
                          <a:spcPts val="0"/>
                        </a:spcBef>
                        <a:spcAft>
                          <a:spcPts val="0"/>
                        </a:spcAft>
                      </a:pPr>
                      <a:r>
                        <a:rPr lang="en-IN" sz="1800" dirty="0"/>
                        <a:t>Cancer</a:t>
                      </a:r>
                      <a:endParaRPr lang="en-US" sz="1800" dirty="0">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IN" sz="1800" dirty="0"/>
                        <a:t> </a:t>
                      </a:r>
                      <a:endParaRPr lang="en-US" sz="1800" dirty="0">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IN" sz="1800" dirty="0"/>
                        <a:t> </a:t>
                      </a:r>
                      <a:endParaRPr lang="en-US" sz="1800" dirty="0">
                        <a:latin typeface="Calibri"/>
                        <a:ea typeface="Calibri"/>
                        <a:cs typeface="Times New Roman"/>
                      </a:endParaRPr>
                    </a:p>
                  </a:txBody>
                  <a:tcPr marL="68580" marR="68580" marT="0" marB="0" anchor="ctr"/>
                </a:tc>
                <a:extLst>
                  <a:ext uri="{0D108BD9-81ED-4DB2-BD59-A6C34878D82A}">
                    <a16:rowId xmlns:a16="http://schemas.microsoft.com/office/drawing/2014/main" val="10009"/>
                  </a:ext>
                </a:extLst>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38200"/>
          </a:xfrm>
        </p:spPr>
        <p:txBody>
          <a:bodyPr>
            <a:noAutofit/>
          </a:bodyPr>
          <a:lstStyle/>
          <a:p>
            <a:r>
              <a:rPr lang="en-US" sz="2000" b="1" u="sng" dirty="0" smtClean="0">
                <a:latin typeface="Andalus" pitchFamily="18" charset="-78"/>
                <a:cs typeface="Andalus" pitchFamily="18" charset="-78"/>
              </a:rPr>
              <a:t>Self Monitoring </a:t>
            </a:r>
            <a:r>
              <a:rPr lang="en-US" sz="2000" b="1" dirty="0" smtClean="0">
                <a:latin typeface="Andalus" pitchFamily="18" charset="-78"/>
                <a:cs typeface="Andalus" pitchFamily="18" charset="-78"/>
              </a:rPr>
              <a:t/>
            </a:r>
            <a:br>
              <a:rPr lang="en-US" sz="2000" b="1" dirty="0" smtClean="0">
                <a:latin typeface="Andalus" pitchFamily="18" charset="-78"/>
                <a:cs typeface="Andalus" pitchFamily="18" charset="-78"/>
              </a:rPr>
            </a:br>
            <a:r>
              <a:rPr lang="en-US" sz="2400" b="1" dirty="0" smtClean="0">
                <a:latin typeface="Andalus" pitchFamily="18" charset="-78"/>
                <a:cs typeface="Andalus" pitchFamily="18" charset="-78"/>
              </a:rPr>
              <a:t/>
            </a:r>
            <a:br>
              <a:rPr lang="en-US" sz="2400" b="1" dirty="0" smtClean="0">
                <a:latin typeface="Andalus" pitchFamily="18" charset="-78"/>
                <a:cs typeface="Andalus" pitchFamily="18" charset="-78"/>
              </a:rPr>
            </a:br>
            <a:endParaRPr lang="en-US" sz="2000" dirty="0"/>
          </a:p>
        </p:txBody>
      </p:sp>
      <p:sp>
        <p:nvSpPr>
          <p:cNvPr id="3" name="Content Placeholder 2"/>
          <p:cNvSpPr>
            <a:spLocks noGrp="1"/>
          </p:cNvSpPr>
          <p:nvPr>
            <p:ph idx="1"/>
          </p:nvPr>
        </p:nvSpPr>
        <p:spPr>
          <a:xfrm>
            <a:off x="1219200" y="1295400"/>
            <a:ext cx="4343400" cy="762000"/>
          </a:xfrm>
        </p:spPr>
        <p:txBody>
          <a:bodyPr/>
          <a:lstStyle/>
          <a:p>
            <a:pPr marL="514350" indent="-514350">
              <a:buFont typeface="+mj-lt"/>
              <a:buAutoNum type="arabicPeriod"/>
            </a:pPr>
            <a:r>
              <a:rPr lang="en-US" dirty="0" smtClean="0"/>
              <a:t>Do you have fever?</a:t>
            </a:r>
          </a:p>
          <a:p>
            <a:pPr>
              <a:buNone/>
            </a:pPr>
            <a:endParaRPr lang="en-US" dirty="0"/>
          </a:p>
        </p:txBody>
      </p:sp>
      <p:pic>
        <p:nvPicPr>
          <p:cNvPr id="1027" name="Picture 3" descr="C:\Users\NPCDCS - STATE\Desktop\Advisory of elderly'\senior-man-with-fever-vector-illustration-of-sick-old-man-suffering-from-a-fever-and-checking-his-drawing_csp39371695.jpg"/>
          <p:cNvPicPr>
            <a:picLocks noChangeAspect="1" noChangeArrowheads="1"/>
          </p:cNvPicPr>
          <p:nvPr/>
        </p:nvPicPr>
        <p:blipFill>
          <a:blip r:embed="rId2"/>
          <a:srcRect/>
          <a:stretch>
            <a:fillRect/>
          </a:stretch>
        </p:blipFill>
        <p:spPr bwMode="auto">
          <a:xfrm>
            <a:off x="-228600" y="914400"/>
            <a:ext cx="1371600" cy="1272494"/>
          </a:xfrm>
          <a:prstGeom prst="rect">
            <a:avLst/>
          </a:prstGeom>
          <a:noFill/>
        </p:spPr>
      </p:pic>
      <p:graphicFrame>
        <p:nvGraphicFramePr>
          <p:cNvPr id="6" name="Table 5"/>
          <p:cNvGraphicFramePr>
            <a:graphicFrameLocks noGrp="1"/>
          </p:cNvGraphicFramePr>
          <p:nvPr/>
        </p:nvGraphicFramePr>
        <p:xfrm>
          <a:off x="6248400" y="1524000"/>
          <a:ext cx="1828800" cy="365760"/>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tblGrid>
              <a:tr h="304800">
                <a:tc>
                  <a:txBody>
                    <a:bodyPr/>
                    <a:lstStyle/>
                    <a:p>
                      <a:endParaRPr lang="en-US" dirty="0"/>
                    </a:p>
                  </a:txBody>
                  <a:tcPr>
                    <a:solidFill>
                      <a:schemeClr val="accent3">
                        <a:lumMod val="60000"/>
                        <a:lumOff val="40000"/>
                      </a:schemeClr>
                    </a:solidFill>
                  </a:tcPr>
                </a:tc>
                <a:tc>
                  <a:txBody>
                    <a:bodyPr/>
                    <a:lstStyle/>
                    <a:p>
                      <a:endParaRPr lang="en-US" dirty="0"/>
                    </a:p>
                  </a:txBody>
                  <a:tcPr>
                    <a:solidFill>
                      <a:schemeClr val="accent3">
                        <a:lumMod val="60000"/>
                        <a:lumOff val="40000"/>
                      </a:schemeClr>
                    </a:solidFill>
                  </a:tcPr>
                </a:tc>
                <a:extLst>
                  <a:ext uri="{0D108BD9-81ED-4DB2-BD59-A6C34878D82A}">
                    <a16:rowId xmlns:a16="http://schemas.microsoft.com/office/drawing/2014/main" val="10000"/>
                  </a:ext>
                </a:extLst>
              </a:tr>
            </a:tbl>
          </a:graphicData>
        </a:graphic>
      </p:graphicFrame>
      <p:pic>
        <p:nvPicPr>
          <p:cNvPr id="1031" name="Picture 7" descr="Old Man Coughing Clipart"/>
          <p:cNvPicPr>
            <a:picLocks noChangeAspect="1" noChangeArrowheads="1"/>
          </p:cNvPicPr>
          <p:nvPr/>
        </p:nvPicPr>
        <p:blipFill>
          <a:blip r:embed="rId3" cstate="print"/>
          <a:srcRect/>
          <a:stretch>
            <a:fillRect/>
          </a:stretch>
        </p:blipFill>
        <p:spPr bwMode="auto">
          <a:xfrm>
            <a:off x="-228600" y="2133600"/>
            <a:ext cx="1371600" cy="1371600"/>
          </a:xfrm>
          <a:prstGeom prst="rect">
            <a:avLst/>
          </a:prstGeom>
          <a:ln>
            <a:noFill/>
          </a:ln>
          <a:effectLst>
            <a:softEdge rad="112500"/>
          </a:effectLst>
        </p:spPr>
      </p:pic>
      <p:sp>
        <p:nvSpPr>
          <p:cNvPr id="9" name="Rectangle 8"/>
          <p:cNvSpPr/>
          <p:nvPr/>
        </p:nvSpPr>
        <p:spPr>
          <a:xfrm>
            <a:off x="1295400" y="2667000"/>
            <a:ext cx="4114800" cy="584775"/>
          </a:xfrm>
          <a:prstGeom prst="rect">
            <a:avLst/>
          </a:prstGeom>
        </p:spPr>
        <p:txBody>
          <a:bodyPr wrap="square">
            <a:spAutoFit/>
          </a:bodyPr>
          <a:lstStyle/>
          <a:p>
            <a:r>
              <a:rPr lang="en-US" sz="3200" dirty="0" smtClean="0"/>
              <a:t>2.   Do you have cough?</a:t>
            </a:r>
            <a:endParaRPr lang="en-US" sz="3200" dirty="0"/>
          </a:p>
        </p:txBody>
      </p:sp>
      <p:pic>
        <p:nvPicPr>
          <p:cNvPr id="1033" name="Picture 9" descr="How to Fake a Sore Throat - FakeSick.com"/>
          <p:cNvPicPr>
            <a:picLocks noChangeAspect="1" noChangeArrowheads="1"/>
          </p:cNvPicPr>
          <p:nvPr/>
        </p:nvPicPr>
        <p:blipFill>
          <a:blip r:embed="rId4" cstate="print"/>
          <a:srcRect/>
          <a:stretch>
            <a:fillRect/>
          </a:stretch>
        </p:blipFill>
        <p:spPr bwMode="auto">
          <a:xfrm>
            <a:off x="0" y="3505200"/>
            <a:ext cx="1217059" cy="1400176"/>
          </a:xfrm>
          <a:prstGeom prst="rect">
            <a:avLst/>
          </a:prstGeom>
          <a:noFill/>
        </p:spPr>
      </p:pic>
      <p:sp>
        <p:nvSpPr>
          <p:cNvPr id="12" name="Rectangle 11"/>
          <p:cNvSpPr/>
          <p:nvPr/>
        </p:nvSpPr>
        <p:spPr>
          <a:xfrm>
            <a:off x="1447800" y="3886200"/>
            <a:ext cx="4784323" cy="584775"/>
          </a:xfrm>
          <a:prstGeom prst="rect">
            <a:avLst/>
          </a:prstGeom>
        </p:spPr>
        <p:txBody>
          <a:bodyPr wrap="none">
            <a:spAutoFit/>
          </a:bodyPr>
          <a:lstStyle/>
          <a:p>
            <a:pPr>
              <a:defRPr/>
            </a:pPr>
            <a:r>
              <a:rPr lang="en-US" sz="3200" dirty="0" smtClean="0"/>
              <a:t>3. Do you have sore throat?</a:t>
            </a:r>
            <a:endParaRPr lang="en-US" sz="3200" dirty="0"/>
          </a:p>
        </p:txBody>
      </p:sp>
      <p:pic>
        <p:nvPicPr>
          <p:cNvPr id="1035" name="Picture 11" descr="8,660 Breathe Lungs Stock Vector Illustration And Royalty Free ..."/>
          <p:cNvPicPr>
            <a:picLocks noChangeAspect="1" noChangeArrowheads="1"/>
          </p:cNvPicPr>
          <p:nvPr/>
        </p:nvPicPr>
        <p:blipFill>
          <a:blip r:embed="rId5"/>
          <a:srcRect/>
          <a:stretch>
            <a:fillRect/>
          </a:stretch>
        </p:blipFill>
        <p:spPr bwMode="auto">
          <a:xfrm>
            <a:off x="0" y="4800600"/>
            <a:ext cx="1276181" cy="1457567"/>
          </a:xfrm>
          <a:prstGeom prst="rect">
            <a:avLst/>
          </a:prstGeom>
          <a:noFill/>
        </p:spPr>
      </p:pic>
      <p:sp>
        <p:nvSpPr>
          <p:cNvPr id="15" name="Rectangle 14"/>
          <p:cNvSpPr/>
          <p:nvPr/>
        </p:nvSpPr>
        <p:spPr>
          <a:xfrm>
            <a:off x="1219200" y="5105400"/>
            <a:ext cx="6595075" cy="584775"/>
          </a:xfrm>
          <a:prstGeom prst="rect">
            <a:avLst/>
          </a:prstGeom>
        </p:spPr>
        <p:txBody>
          <a:bodyPr wrap="none">
            <a:spAutoFit/>
          </a:bodyPr>
          <a:lstStyle/>
          <a:p>
            <a:pPr>
              <a:defRPr/>
            </a:pPr>
            <a:r>
              <a:rPr lang="en-US" sz="3200" dirty="0" smtClean="0"/>
              <a:t>4.  Do you have difficulty in breathing?</a:t>
            </a:r>
            <a:endParaRPr lang="en-US" sz="3200" dirty="0"/>
          </a:p>
        </p:txBody>
      </p:sp>
      <p:graphicFrame>
        <p:nvGraphicFramePr>
          <p:cNvPr id="17" name="Table 16"/>
          <p:cNvGraphicFramePr>
            <a:graphicFrameLocks noGrp="1"/>
          </p:cNvGraphicFramePr>
          <p:nvPr/>
        </p:nvGraphicFramePr>
        <p:xfrm>
          <a:off x="6248400" y="5943600"/>
          <a:ext cx="1828800" cy="365760"/>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tblGrid>
              <a:tr h="304800">
                <a:tc>
                  <a:txBody>
                    <a:bodyPr/>
                    <a:lstStyle/>
                    <a:p>
                      <a:endParaRPr lang="en-US" dirty="0"/>
                    </a:p>
                  </a:txBody>
                  <a:tcPr>
                    <a:solidFill>
                      <a:schemeClr val="accent3">
                        <a:lumMod val="60000"/>
                        <a:lumOff val="40000"/>
                      </a:schemeClr>
                    </a:solidFill>
                  </a:tcPr>
                </a:tc>
                <a:tc>
                  <a:txBody>
                    <a:bodyPr/>
                    <a:lstStyle/>
                    <a:p>
                      <a:endParaRPr lang="en-US" dirty="0"/>
                    </a:p>
                  </a:txBody>
                  <a:tcPr>
                    <a:solidFill>
                      <a:schemeClr val="accent3">
                        <a:lumMod val="60000"/>
                        <a:lumOff val="40000"/>
                      </a:schemeClr>
                    </a:solidFill>
                  </a:tcPr>
                </a:tc>
                <a:extLst>
                  <a:ext uri="{0D108BD9-81ED-4DB2-BD59-A6C34878D82A}">
                    <a16:rowId xmlns:a16="http://schemas.microsoft.com/office/drawing/2014/main" val="10000"/>
                  </a:ext>
                </a:extLst>
              </a:tr>
            </a:tbl>
          </a:graphicData>
        </a:graphic>
      </p:graphicFrame>
      <p:graphicFrame>
        <p:nvGraphicFramePr>
          <p:cNvPr id="18" name="Table 17"/>
          <p:cNvGraphicFramePr>
            <a:graphicFrameLocks noGrp="1"/>
          </p:cNvGraphicFramePr>
          <p:nvPr/>
        </p:nvGraphicFramePr>
        <p:xfrm>
          <a:off x="6248400" y="4038600"/>
          <a:ext cx="1828800" cy="365760"/>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tblGrid>
              <a:tr h="304800">
                <a:tc>
                  <a:txBody>
                    <a:bodyPr/>
                    <a:lstStyle/>
                    <a:p>
                      <a:endParaRPr lang="en-US" dirty="0"/>
                    </a:p>
                  </a:txBody>
                  <a:tcPr>
                    <a:solidFill>
                      <a:schemeClr val="accent3">
                        <a:lumMod val="60000"/>
                        <a:lumOff val="40000"/>
                      </a:schemeClr>
                    </a:solidFill>
                  </a:tcPr>
                </a:tc>
                <a:tc>
                  <a:txBody>
                    <a:bodyPr/>
                    <a:lstStyle/>
                    <a:p>
                      <a:endParaRPr lang="en-US" dirty="0"/>
                    </a:p>
                  </a:txBody>
                  <a:tcPr>
                    <a:solidFill>
                      <a:schemeClr val="accent3">
                        <a:lumMod val="60000"/>
                        <a:lumOff val="40000"/>
                      </a:schemeClr>
                    </a:solidFill>
                  </a:tcPr>
                </a:tc>
                <a:extLst>
                  <a:ext uri="{0D108BD9-81ED-4DB2-BD59-A6C34878D82A}">
                    <a16:rowId xmlns:a16="http://schemas.microsoft.com/office/drawing/2014/main" val="10000"/>
                  </a:ext>
                </a:extLst>
              </a:tr>
            </a:tbl>
          </a:graphicData>
        </a:graphic>
      </p:graphicFrame>
      <p:graphicFrame>
        <p:nvGraphicFramePr>
          <p:cNvPr id="19" name="Table 18"/>
          <p:cNvGraphicFramePr>
            <a:graphicFrameLocks noGrp="1"/>
          </p:cNvGraphicFramePr>
          <p:nvPr/>
        </p:nvGraphicFramePr>
        <p:xfrm>
          <a:off x="6248400" y="2895600"/>
          <a:ext cx="1828800" cy="365760"/>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tblGrid>
              <a:tr h="304800">
                <a:tc>
                  <a:txBody>
                    <a:bodyPr/>
                    <a:lstStyle/>
                    <a:p>
                      <a:endParaRPr lang="en-US" dirty="0"/>
                    </a:p>
                  </a:txBody>
                  <a:tcPr>
                    <a:solidFill>
                      <a:schemeClr val="accent3">
                        <a:lumMod val="60000"/>
                        <a:lumOff val="40000"/>
                      </a:schemeClr>
                    </a:solidFill>
                  </a:tcPr>
                </a:tc>
                <a:tc>
                  <a:txBody>
                    <a:bodyPr/>
                    <a:lstStyle/>
                    <a:p>
                      <a:endParaRPr lang="en-US" dirty="0"/>
                    </a:p>
                  </a:txBody>
                  <a:tcPr>
                    <a:solidFill>
                      <a:schemeClr val="accent3">
                        <a:lumMod val="60000"/>
                        <a:lumOff val="40000"/>
                      </a:schemeClr>
                    </a:solidFill>
                  </a:tcPr>
                </a:tc>
                <a:extLst>
                  <a:ext uri="{0D108BD9-81ED-4DB2-BD59-A6C34878D82A}">
                    <a16:rowId xmlns:a16="http://schemas.microsoft.com/office/drawing/2014/main" val="10000"/>
                  </a:ext>
                </a:extLst>
              </a:tr>
            </a:tbl>
          </a:graphicData>
        </a:graphic>
      </p:graphicFrame>
      <p:sp>
        <p:nvSpPr>
          <p:cNvPr id="16" name="Rectangle 15"/>
          <p:cNvSpPr/>
          <p:nvPr/>
        </p:nvSpPr>
        <p:spPr>
          <a:xfrm>
            <a:off x="6324600" y="914400"/>
            <a:ext cx="1699504" cy="369332"/>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r>
              <a:rPr lang="en-IN" b="1" dirty="0" smtClean="0">
                <a:solidFill>
                  <a:srgbClr val="FF0000"/>
                </a:solidFill>
              </a:rPr>
              <a:t>Put a tick (</a:t>
            </a:r>
            <a:r>
              <a:rPr lang="en-IN" b="1" dirty="0" smtClean="0">
                <a:solidFill>
                  <a:srgbClr val="FF0000"/>
                </a:solidFill>
                <a:sym typeface="Wingdings"/>
              </a:rPr>
              <a:t>/)</a:t>
            </a:r>
            <a:endParaRPr lang="en-US" dirty="0">
              <a:solidFill>
                <a:srgbClr val="FF000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3000" y="2514600"/>
            <a:ext cx="6553200" cy="914400"/>
          </a:xfrm>
        </p:spPr>
        <p:txBody>
          <a:bodyPr>
            <a:normAutofit fontScale="92500"/>
          </a:bodyPr>
          <a:lstStyle/>
          <a:p>
            <a:pPr>
              <a:buNone/>
            </a:pPr>
            <a:r>
              <a:rPr lang="en-US" dirty="0" smtClean="0"/>
              <a:t>6.  Are you able to get in and out of bed?</a:t>
            </a:r>
          </a:p>
          <a:p>
            <a:endParaRPr lang="en-US" dirty="0"/>
          </a:p>
        </p:txBody>
      </p:sp>
      <p:pic>
        <p:nvPicPr>
          <p:cNvPr id="19458" name="Picture 2" descr="512 Taking Medication Stock Vector Illustration And Royalty Free ..."/>
          <p:cNvPicPr>
            <a:picLocks noChangeAspect="1" noChangeArrowheads="1"/>
          </p:cNvPicPr>
          <p:nvPr/>
        </p:nvPicPr>
        <p:blipFill>
          <a:blip r:embed="rId2"/>
          <a:srcRect/>
          <a:stretch>
            <a:fillRect/>
          </a:stretch>
        </p:blipFill>
        <p:spPr bwMode="auto">
          <a:xfrm>
            <a:off x="-152400" y="533400"/>
            <a:ext cx="1524000" cy="1740609"/>
          </a:xfrm>
          <a:prstGeom prst="rect">
            <a:avLst/>
          </a:prstGeom>
          <a:noFill/>
        </p:spPr>
      </p:pic>
      <p:sp>
        <p:nvSpPr>
          <p:cNvPr id="5" name="Rectangle 4"/>
          <p:cNvSpPr/>
          <p:nvPr/>
        </p:nvSpPr>
        <p:spPr>
          <a:xfrm>
            <a:off x="1143000" y="1143000"/>
            <a:ext cx="6796541" cy="584775"/>
          </a:xfrm>
          <a:prstGeom prst="rect">
            <a:avLst/>
          </a:prstGeom>
        </p:spPr>
        <p:txBody>
          <a:bodyPr wrap="none">
            <a:spAutoFit/>
          </a:bodyPr>
          <a:lstStyle/>
          <a:p>
            <a:r>
              <a:rPr lang="en-US" sz="3200" dirty="0" smtClean="0"/>
              <a:t>5.  Are you taking medication regularly?</a:t>
            </a:r>
            <a:endParaRPr lang="en-US" sz="3200" dirty="0"/>
          </a:p>
        </p:txBody>
      </p:sp>
      <p:pic>
        <p:nvPicPr>
          <p:cNvPr id="19460" name="Picture 4" descr="Healthy Back Tips - Suggestions For Getting Out Of Bed Without ..."/>
          <p:cNvPicPr>
            <a:picLocks noChangeAspect="1" noChangeArrowheads="1"/>
          </p:cNvPicPr>
          <p:nvPr/>
        </p:nvPicPr>
        <p:blipFill>
          <a:blip r:embed="rId3"/>
          <a:srcRect/>
          <a:stretch>
            <a:fillRect/>
          </a:stretch>
        </p:blipFill>
        <p:spPr bwMode="auto">
          <a:xfrm>
            <a:off x="0" y="2971800"/>
            <a:ext cx="2113594" cy="1203455"/>
          </a:xfrm>
          <a:prstGeom prst="rect">
            <a:avLst/>
          </a:prstGeom>
          <a:noFill/>
        </p:spPr>
      </p:pic>
      <p:sp>
        <p:nvSpPr>
          <p:cNvPr id="10" name="Rectangle 9"/>
          <p:cNvSpPr/>
          <p:nvPr/>
        </p:nvSpPr>
        <p:spPr>
          <a:xfrm>
            <a:off x="1219200" y="4648200"/>
            <a:ext cx="7924800" cy="1077218"/>
          </a:xfrm>
          <a:prstGeom prst="rect">
            <a:avLst/>
          </a:prstGeom>
        </p:spPr>
        <p:txBody>
          <a:bodyPr wrap="square">
            <a:spAutoFit/>
          </a:bodyPr>
          <a:lstStyle/>
          <a:p>
            <a:r>
              <a:rPr lang="en-US" sz="3200" dirty="0" smtClean="0"/>
              <a:t>7. Did you avoid hugging your children, grand children or dear ones?</a:t>
            </a:r>
            <a:endParaRPr lang="en-US" sz="3200" dirty="0"/>
          </a:p>
        </p:txBody>
      </p:sp>
      <p:pic>
        <p:nvPicPr>
          <p:cNvPr id="19465" name="Picture 9" descr="C:\Users\NPCDCS - STATE\Desktop\Advisory of elderly'\family-portrait-grandfather-hugging-grandchildren-vector-20602244.jpg"/>
          <p:cNvPicPr>
            <a:picLocks noChangeAspect="1" noChangeArrowheads="1"/>
          </p:cNvPicPr>
          <p:nvPr/>
        </p:nvPicPr>
        <p:blipFill>
          <a:blip r:embed="rId4" cstate="print"/>
          <a:srcRect/>
          <a:stretch>
            <a:fillRect/>
          </a:stretch>
        </p:blipFill>
        <p:spPr bwMode="auto">
          <a:xfrm>
            <a:off x="0" y="4572000"/>
            <a:ext cx="1190909" cy="1981200"/>
          </a:xfrm>
          <a:prstGeom prst="rect">
            <a:avLst/>
          </a:prstGeom>
          <a:noFill/>
        </p:spPr>
      </p:pic>
      <p:graphicFrame>
        <p:nvGraphicFramePr>
          <p:cNvPr id="12" name="Table 11"/>
          <p:cNvGraphicFramePr>
            <a:graphicFrameLocks noGrp="1"/>
          </p:cNvGraphicFramePr>
          <p:nvPr/>
        </p:nvGraphicFramePr>
        <p:xfrm>
          <a:off x="6781800" y="5486400"/>
          <a:ext cx="1828800" cy="365760"/>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tblGrid>
              <a:tr h="304800">
                <a:tc>
                  <a:txBody>
                    <a:bodyPr/>
                    <a:lstStyle/>
                    <a:p>
                      <a:endParaRPr lang="en-US" dirty="0"/>
                    </a:p>
                  </a:txBody>
                  <a:tcPr>
                    <a:solidFill>
                      <a:schemeClr val="accent3">
                        <a:lumMod val="60000"/>
                        <a:lumOff val="40000"/>
                      </a:schemeClr>
                    </a:solidFill>
                  </a:tcPr>
                </a:tc>
                <a:tc>
                  <a:txBody>
                    <a:bodyPr/>
                    <a:lstStyle/>
                    <a:p>
                      <a:endParaRPr lang="en-US" dirty="0"/>
                    </a:p>
                  </a:txBody>
                  <a:tcPr>
                    <a:solidFill>
                      <a:schemeClr val="accent3">
                        <a:lumMod val="60000"/>
                        <a:lumOff val="40000"/>
                      </a:schemeClr>
                    </a:solidFill>
                  </a:tcPr>
                </a:tc>
                <a:extLst>
                  <a:ext uri="{0D108BD9-81ED-4DB2-BD59-A6C34878D82A}">
                    <a16:rowId xmlns:a16="http://schemas.microsoft.com/office/drawing/2014/main" val="10000"/>
                  </a:ext>
                </a:extLst>
              </a:tr>
            </a:tbl>
          </a:graphicData>
        </a:graphic>
      </p:graphicFrame>
      <p:graphicFrame>
        <p:nvGraphicFramePr>
          <p:cNvPr id="13" name="Table 12"/>
          <p:cNvGraphicFramePr>
            <a:graphicFrameLocks noGrp="1"/>
          </p:cNvGraphicFramePr>
          <p:nvPr/>
        </p:nvGraphicFramePr>
        <p:xfrm>
          <a:off x="6858000" y="3124200"/>
          <a:ext cx="1828800" cy="365760"/>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tblGrid>
              <a:tr h="304800">
                <a:tc>
                  <a:txBody>
                    <a:bodyPr/>
                    <a:lstStyle/>
                    <a:p>
                      <a:endParaRPr lang="en-US" dirty="0"/>
                    </a:p>
                  </a:txBody>
                  <a:tcPr>
                    <a:solidFill>
                      <a:schemeClr val="accent3">
                        <a:lumMod val="60000"/>
                        <a:lumOff val="40000"/>
                      </a:schemeClr>
                    </a:solidFill>
                  </a:tcPr>
                </a:tc>
                <a:tc>
                  <a:txBody>
                    <a:bodyPr/>
                    <a:lstStyle/>
                    <a:p>
                      <a:endParaRPr lang="en-US" dirty="0"/>
                    </a:p>
                  </a:txBody>
                  <a:tcPr>
                    <a:solidFill>
                      <a:schemeClr val="accent3">
                        <a:lumMod val="60000"/>
                        <a:lumOff val="40000"/>
                      </a:schemeClr>
                    </a:solidFill>
                  </a:tcPr>
                </a:tc>
                <a:extLst>
                  <a:ext uri="{0D108BD9-81ED-4DB2-BD59-A6C34878D82A}">
                    <a16:rowId xmlns:a16="http://schemas.microsoft.com/office/drawing/2014/main" val="10000"/>
                  </a:ext>
                </a:extLst>
              </a:tr>
            </a:tbl>
          </a:graphicData>
        </a:graphic>
      </p:graphicFrame>
      <p:graphicFrame>
        <p:nvGraphicFramePr>
          <p:cNvPr id="15" name="Table 14"/>
          <p:cNvGraphicFramePr>
            <a:graphicFrameLocks noGrp="1"/>
          </p:cNvGraphicFramePr>
          <p:nvPr/>
        </p:nvGraphicFramePr>
        <p:xfrm>
          <a:off x="6858000" y="1676400"/>
          <a:ext cx="1828800" cy="365760"/>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tblGrid>
              <a:tr h="304800">
                <a:tc>
                  <a:txBody>
                    <a:bodyPr/>
                    <a:lstStyle/>
                    <a:p>
                      <a:endParaRPr lang="en-US" dirty="0"/>
                    </a:p>
                  </a:txBody>
                  <a:tcPr>
                    <a:solidFill>
                      <a:schemeClr val="accent3">
                        <a:lumMod val="60000"/>
                        <a:lumOff val="40000"/>
                      </a:schemeClr>
                    </a:solidFill>
                  </a:tcPr>
                </a:tc>
                <a:tc>
                  <a:txBody>
                    <a:bodyPr/>
                    <a:lstStyle/>
                    <a:p>
                      <a:endParaRPr lang="en-US" dirty="0"/>
                    </a:p>
                  </a:txBody>
                  <a:tcPr>
                    <a:solidFill>
                      <a:schemeClr val="accent3">
                        <a:lumMod val="60000"/>
                        <a:lumOff val="40000"/>
                      </a:schemeClr>
                    </a:solidFill>
                  </a:tcPr>
                </a:tc>
                <a:extLst>
                  <a:ext uri="{0D108BD9-81ED-4DB2-BD59-A6C34878D82A}">
                    <a16:rowId xmlns:a16="http://schemas.microsoft.com/office/drawing/2014/main" val="10000"/>
                  </a:ext>
                </a:extLst>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71600" y="685800"/>
            <a:ext cx="7391400" cy="1295400"/>
          </a:xfrm>
        </p:spPr>
        <p:txBody>
          <a:bodyPr>
            <a:normAutofit/>
          </a:bodyPr>
          <a:lstStyle/>
          <a:p>
            <a:pPr>
              <a:buNone/>
            </a:pPr>
            <a:r>
              <a:rPr lang="en-US" dirty="0" smtClean="0"/>
              <a:t>8. Do you prevent your children or grand children not to come close to you?</a:t>
            </a:r>
          </a:p>
          <a:p>
            <a:pPr>
              <a:buNone/>
            </a:pPr>
            <a:endParaRPr lang="en-US" dirty="0"/>
          </a:p>
        </p:txBody>
      </p:sp>
      <p:pic>
        <p:nvPicPr>
          <p:cNvPr id="20483" name="Picture 3" descr="C:\Users\NPCDCS - STATE\Desktop\Advisory of elderly'\1f01616941ffd1f7a42c585786dad17d_boy-and-grandpa-clipart_260-280.jpeg"/>
          <p:cNvPicPr>
            <a:picLocks noChangeAspect="1" noChangeArrowheads="1"/>
          </p:cNvPicPr>
          <p:nvPr/>
        </p:nvPicPr>
        <p:blipFill>
          <a:blip r:embed="rId2"/>
          <a:srcRect/>
          <a:stretch>
            <a:fillRect/>
          </a:stretch>
        </p:blipFill>
        <p:spPr bwMode="auto">
          <a:xfrm>
            <a:off x="228600" y="304800"/>
            <a:ext cx="1219200" cy="1716714"/>
          </a:xfrm>
          <a:prstGeom prst="rect">
            <a:avLst/>
          </a:prstGeom>
          <a:noFill/>
        </p:spPr>
      </p:pic>
      <p:sp>
        <p:nvSpPr>
          <p:cNvPr id="7" name="Rectangle 6"/>
          <p:cNvSpPr/>
          <p:nvPr/>
        </p:nvSpPr>
        <p:spPr>
          <a:xfrm>
            <a:off x="1371600" y="2514600"/>
            <a:ext cx="5029200" cy="584775"/>
          </a:xfrm>
          <a:prstGeom prst="rect">
            <a:avLst/>
          </a:prstGeom>
        </p:spPr>
        <p:txBody>
          <a:bodyPr wrap="square">
            <a:spAutoFit/>
          </a:bodyPr>
          <a:lstStyle/>
          <a:p>
            <a:r>
              <a:rPr lang="en-US" sz="3200" dirty="0" smtClean="0"/>
              <a:t>9.  Do you exercise regularly?</a:t>
            </a:r>
            <a:endParaRPr lang="en-US" sz="3200" dirty="0"/>
          </a:p>
        </p:txBody>
      </p:sp>
      <p:pic>
        <p:nvPicPr>
          <p:cNvPr id="20485" name="Picture 5" descr="Exercise Man Clipart"/>
          <p:cNvPicPr>
            <a:picLocks noChangeAspect="1" noChangeArrowheads="1"/>
          </p:cNvPicPr>
          <p:nvPr/>
        </p:nvPicPr>
        <p:blipFill>
          <a:blip r:embed="rId3" cstate="print"/>
          <a:srcRect/>
          <a:stretch>
            <a:fillRect/>
          </a:stretch>
        </p:blipFill>
        <p:spPr bwMode="auto">
          <a:xfrm>
            <a:off x="228600" y="2057400"/>
            <a:ext cx="1066800" cy="1255636"/>
          </a:xfrm>
          <a:prstGeom prst="rect">
            <a:avLst/>
          </a:prstGeom>
          <a:noFill/>
        </p:spPr>
      </p:pic>
      <p:sp>
        <p:nvSpPr>
          <p:cNvPr id="10" name="Rectangle 9"/>
          <p:cNvSpPr/>
          <p:nvPr/>
        </p:nvSpPr>
        <p:spPr>
          <a:xfrm>
            <a:off x="1295400" y="3429000"/>
            <a:ext cx="8077200" cy="1077218"/>
          </a:xfrm>
          <a:prstGeom prst="rect">
            <a:avLst/>
          </a:prstGeom>
        </p:spPr>
        <p:txBody>
          <a:bodyPr wrap="square">
            <a:spAutoFit/>
          </a:bodyPr>
          <a:lstStyle/>
          <a:p>
            <a:pPr>
              <a:defRPr/>
            </a:pPr>
            <a:r>
              <a:rPr lang="en-US" sz="3200" dirty="0" smtClean="0"/>
              <a:t>10. Did you take a nutritious meal containing plenty of vegetables and fruits?</a:t>
            </a:r>
            <a:endParaRPr lang="en-US" sz="3200" dirty="0"/>
          </a:p>
        </p:txBody>
      </p:sp>
      <p:pic>
        <p:nvPicPr>
          <p:cNvPr id="20486" name="Picture 6" descr="C:\Users\NPCDCS - STATE\Desktop\Advisory of elderly'\37784918.jpg"/>
          <p:cNvPicPr>
            <a:picLocks noChangeAspect="1" noChangeArrowheads="1"/>
          </p:cNvPicPr>
          <p:nvPr/>
        </p:nvPicPr>
        <p:blipFill>
          <a:blip r:embed="rId4" cstate="print"/>
          <a:srcRect/>
          <a:stretch>
            <a:fillRect/>
          </a:stretch>
        </p:blipFill>
        <p:spPr bwMode="auto">
          <a:xfrm>
            <a:off x="152400" y="3733800"/>
            <a:ext cx="1219200" cy="866987"/>
          </a:xfrm>
          <a:prstGeom prst="rect">
            <a:avLst/>
          </a:prstGeom>
          <a:noFill/>
        </p:spPr>
      </p:pic>
      <p:sp>
        <p:nvSpPr>
          <p:cNvPr id="13" name="Rectangle 12"/>
          <p:cNvSpPr/>
          <p:nvPr/>
        </p:nvSpPr>
        <p:spPr>
          <a:xfrm>
            <a:off x="1371600" y="5105400"/>
            <a:ext cx="7772400" cy="1077218"/>
          </a:xfrm>
          <a:prstGeom prst="rect">
            <a:avLst/>
          </a:prstGeom>
        </p:spPr>
        <p:txBody>
          <a:bodyPr wrap="square">
            <a:spAutoFit/>
          </a:bodyPr>
          <a:lstStyle/>
          <a:p>
            <a:r>
              <a:rPr lang="en-US" sz="3200" dirty="0" smtClean="0"/>
              <a:t>11. Did you drink plenty of water and fresh juices?</a:t>
            </a:r>
            <a:endParaRPr lang="en-US" sz="3200" dirty="0"/>
          </a:p>
        </p:txBody>
      </p:sp>
      <p:graphicFrame>
        <p:nvGraphicFramePr>
          <p:cNvPr id="15" name="Table 14"/>
          <p:cNvGraphicFramePr>
            <a:graphicFrameLocks noGrp="1"/>
          </p:cNvGraphicFramePr>
          <p:nvPr/>
        </p:nvGraphicFramePr>
        <p:xfrm>
          <a:off x="6781800" y="1752600"/>
          <a:ext cx="1828800" cy="457200"/>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tblGrid>
              <a:tr h="457200">
                <a:tc>
                  <a:txBody>
                    <a:bodyPr/>
                    <a:lstStyle/>
                    <a:p>
                      <a:endParaRPr lang="en-US" dirty="0"/>
                    </a:p>
                  </a:txBody>
                  <a:tcPr>
                    <a:solidFill>
                      <a:schemeClr val="accent3">
                        <a:lumMod val="60000"/>
                        <a:lumOff val="40000"/>
                      </a:schemeClr>
                    </a:solidFill>
                  </a:tcPr>
                </a:tc>
                <a:tc>
                  <a:txBody>
                    <a:bodyPr/>
                    <a:lstStyle/>
                    <a:p>
                      <a:endParaRPr lang="en-US" dirty="0"/>
                    </a:p>
                  </a:txBody>
                  <a:tcPr>
                    <a:solidFill>
                      <a:schemeClr val="accent3">
                        <a:lumMod val="60000"/>
                        <a:lumOff val="40000"/>
                      </a:schemeClr>
                    </a:solidFill>
                  </a:tcPr>
                </a:tc>
                <a:extLst>
                  <a:ext uri="{0D108BD9-81ED-4DB2-BD59-A6C34878D82A}">
                    <a16:rowId xmlns:a16="http://schemas.microsoft.com/office/drawing/2014/main" val="10000"/>
                  </a:ext>
                </a:extLst>
              </a:tr>
            </a:tbl>
          </a:graphicData>
        </a:graphic>
      </p:graphicFrame>
      <p:graphicFrame>
        <p:nvGraphicFramePr>
          <p:cNvPr id="16" name="Table 15"/>
          <p:cNvGraphicFramePr>
            <a:graphicFrameLocks noGrp="1"/>
          </p:cNvGraphicFramePr>
          <p:nvPr/>
        </p:nvGraphicFramePr>
        <p:xfrm>
          <a:off x="6781800" y="2590800"/>
          <a:ext cx="1828800" cy="457200"/>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tblGrid>
              <a:tr h="457200">
                <a:tc>
                  <a:txBody>
                    <a:bodyPr/>
                    <a:lstStyle/>
                    <a:p>
                      <a:endParaRPr lang="en-US" dirty="0"/>
                    </a:p>
                  </a:txBody>
                  <a:tcPr>
                    <a:solidFill>
                      <a:schemeClr val="accent3">
                        <a:lumMod val="60000"/>
                        <a:lumOff val="40000"/>
                      </a:schemeClr>
                    </a:solidFill>
                  </a:tcPr>
                </a:tc>
                <a:tc>
                  <a:txBody>
                    <a:bodyPr/>
                    <a:lstStyle/>
                    <a:p>
                      <a:endParaRPr lang="en-US" dirty="0"/>
                    </a:p>
                  </a:txBody>
                  <a:tcPr>
                    <a:solidFill>
                      <a:schemeClr val="accent3">
                        <a:lumMod val="60000"/>
                        <a:lumOff val="40000"/>
                      </a:schemeClr>
                    </a:solidFill>
                  </a:tcPr>
                </a:tc>
                <a:extLst>
                  <a:ext uri="{0D108BD9-81ED-4DB2-BD59-A6C34878D82A}">
                    <a16:rowId xmlns:a16="http://schemas.microsoft.com/office/drawing/2014/main" val="10000"/>
                  </a:ext>
                </a:extLst>
              </a:tr>
            </a:tbl>
          </a:graphicData>
        </a:graphic>
      </p:graphicFrame>
      <p:graphicFrame>
        <p:nvGraphicFramePr>
          <p:cNvPr id="17" name="Table 16"/>
          <p:cNvGraphicFramePr>
            <a:graphicFrameLocks noGrp="1"/>
          </p:cNvGraphicFramePr>
          <p:nvPr/>
        </p:nvGraphicFramePr>
        <p:xfrm>
          <a:off x="6705600" y="4267200"/>
          <a:ext cx="1828800" cy="365760"/>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tblGrid>
              <a:tr h="304800">
                <a:tc>
                  <a:txBody>
                    <a:bodyPr/>
                    <a:lstStyle/>
                    <a:p>
                      <a:endParaRPr lang="en-US" dirty="0"/>
                    </a:p>
                  </a:txBody>
                  <a:tcPr>
                    <a:solidFill>
                      <a:schemeClr val="accent3">
                        <a:lumMod val="60000"/>
                        <a:lumOff val="40000"/>
                      </a:schemeClr>
                    </a:solidFill>
                  </a:tcPr>
                </a:tc>
                <a:tc>
                  <a:txBody>
                    <a:bodyPr/>
                    <a:lstStyle/>
                    <a:p>
                      <a:endParaRPr lang="en-US" dirty="0"/>
                    </a:p>
                  </a:txBody>
                  <a:tcPr>
                    <a:solidFill>
                      <a:schemeClr val="accent3">
                        <a:lumMod val="60000"/>
                        <a:lumOff val="40000"/>
                      </a:schemeClr>
                    </a:solidFill>
                  </a:tcPr>
                </a:tc>
                <a:extLst>
                  <a:ext uri="{0D108BD9-81ED-4DB2-BD59-A6C34878D82A}">
                    <a16:rowId xmlns:a16="http://schemas.microsoft.com/office/drawing/2014/main" val="10000"/>
                  </a:ext>
                </a:extLst>
              </a:tr>
            </a:tbl>
          </a:graphicData>
        </a:graphic>
      </p:graphicFrame>
      <p:graphicFrame>
        <p:nvGraphicFramePr>
          <p:cNvPr id="18" name="Table 17"/>
          <p:cNvGraphicFramePr>
            <a:graphicFrameLocks noGrp="1"/>
          </p:cNvGraphicFramePr>
          <p:nvPr/>
        </p:nvGraphicFramePr>
        <p:xfrm>
          <a:off x="6705600" y="5791200"/>
          <a:ext cx="1828800" cy="365760"/>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tblGrid>
              <a:tr h="304800">
                <a:tc>
                  <a:txBody>
                    <a:bodyPr/>
                    <a:lstStyle/>
                    <a:p>
                      <a:endParaRPr lang="en-US" dirty="0"/>
                    </a:p>
                  </a:txBody>
                  <a:tcPr>
                    <a:solidFill>
                      <a:schemeClr val="accent3">
                        <a:lumMod val="60000"/>
                        <a:lumOff val="40000"/>
                      </a:schemeClr>
                    </a:solidFill>
                  </a:tcPr>
                </a:tc>
                <a:tc>
                  <a:txBody>
                    <a:bodyPr/>
                    <a:lstStyle/>
                    <a:p>
                      <a:endParaRPr lang="en-US" dirty="0"/>
                    </a:p>
                  </a:txBody>
                  <a:tcPr>
                    <a:solidFill>
                      <a:schemeClr val="accent3">
                        <a:lumMod val="60000"/>
                        <a:lumOff val="40000"/>
                      </a:schemeClr>
                    </a:solidFill>
                  </a:tcPr>
                </a:tc>
                <a:extLst>
                  <a:ext uri="{0D108BD9-81ED-4DB2-BD59-A6C34878D82A}">
                    <a16:rowId xmlns:a16="http://schemas.microsoft.com/office/drawing/2014/main" val="10000"/>
                  </a:ext>
                </a:extLst>
              </a:tr>
            </a:tbl>
          </a:graphicData>
        </a:graphic>
      </p:graphicFrame>
      <p:sp>
        <p:nvSpPr>
          <p:cNvPr id="2050" name="AutoShape 2" descr="https://i.guim.co.uk/img/media/eda873838f940582d1210dcf51900efad3fa8c9b/0_469_7360_4417/master/7360.jpg?width=700&amp;quality=85&amp;auto=format&amp;fit=max&amp;s=436f6fe05129a5b9fc68747cfa1a148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What Would Happen If We Didn't Drink Wate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4" name="AutoShape 6" descr="What Would Happen If We Didn't Drink Wate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6" name="AutoShape 8" descr="What Would Happen If We Didn't Drink Wate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2057" name="Picture 9" descr="C:\Users\NPCDCS - STATE\Desktop\Advisory of elderly'\local\images (3).jpg"/>
          <p:cNvPicPr>
            <a:picLocks noChangeAspect="1" noChangeArrowheads="1"/>
          </p:cNvPicPr>
          <p:nvPr/>
        </p:nvPicPr>
        <p:blipFill>
          <a:blip r:embed="rId5"/>
          <a:srcRect/>
          <a:stretch>
            <a:fillRect/>
          </a:stretch>
        </p:blipFill>
        <p:spPr bwMode="auto">
          <a:xfrm>
            <a:off x="152400" y="5029200"/>
            <a:ext cx="1066800" cy="121920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4138697135"/>
              </p:ext>
            </p:extLst>
          </p:nvPr>
        </p:nvGraphicFramePr>
        <p:xfrm>
          <a:off x="157316" y="533400"/>
          <a:ext cx="8382000" cy="6156167"/>
        </p:xfrm>
        <a:graphic>
          <a:graphicData uri="http://schemas.openxmlformats.org/drawingml/2006/table">
            <a:tbl>
              <a:tblPr/>
              <a:tblGrid>
                <a:gridCol w="2209800">
                  <a:extLst>
                    <a:ext uri="{9D8B030D-6E8A-4147-A177-3AD203B41FA5}">
                      <a16:colId xmlns:a16="http://schemas.microsoft.com/office/drawing/2014/main" val="20000"/>
                    </a:ext>
                  </a:extLst>
                </a:gridCol>
                <a:gridCol w="1392616">
                  <a:extLst>
                    <a:ext uri="{9D8B030D-6E8A-4147-A177-3AD203B41FA5}">
                      <a16:colId xmlns:a16="http://schemas.microsoft.com/office/drawing/2014/main" val="20001"/>
                    </a:ext>
                  </a:extLst>
                </a:gridCol>
                <a:gridCol w="1588468">
                  <a:extLst>
                    <a:ext uri="{9D8B030D-6E8A-4147-A177-3AD203B41FA5}">
                      <a16:colId xmlns:a16="http://schemas.microsoft.com/office/drawing/2014/main" val="20002"/>
                    </a:ext>
                  </a:extLst>
                </a:gridCol>
                <a:gridCol w="1497698">
                  <a:extLst>
                    <a:ext uri="{9D8B030D-6E8A-4147-A177-3AD203B41FA5}">
                      <a16:colId xmlns:a16="http://schemas.microsoft.com/office/drawing/2014/main" val="20003"/>
                    </a:ext>
                  </a:extLst>
                </a:gridCol>
                <a:gridCol w="1693418">
                  <a:extLst>
                    <a:ext uri="{9D8B030D-6E8A-4147-A177-3AD203B41FA5}">
                      <a16:colId xmlns:a16="http://schemas.microsoft.com/office/drawing/2014/main" val="20004"/>
                    </a:ext>
                  </a:extLst>
                </a:gridCol>
              </a:tblGrid>
              <a:tr h="309360">
                <a:tc>
                  <a:txBody>
                    <a:bodyPr/>
                    <a:lstStyle/>
                    <a:p>
                      <a:pPr>
                        <a:lnSpc>
                          <a:spcPct val="115000"/>
                        </a:lnSpc>
                      </a:pPr>
                      <a:endParaRPr lang="en-US" sz="1800" dirty="0">
                        <a:latin typeface="Calibri"/>
                        <a:ea typeface="Times New Roman"/>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lnSpc>
                          <a:spcPct val="115000"/>
                        </a:lnSpc>
                        <a:spcBef>
                          <a:spcPts val="0"/>
                        </a:spcBef>
                        <a:spcAft>
                          <a:spcPts val="0"/>
                        </a:spcAft>
                      </a:pPr>
                      <a:r>
                        <a:rPr lang="en-IN" sz="1800" b="1">
                          <a:solidFill>
                            <a:srgbClr val="000000"/>
                          </a:solidFill>
                          <a:latin typeface="Times New Roman"/>
                          <a:ea typeface="Times New Roman"/>
                          <a:cs typeface="Times New Roman"/>
                        </a:rPr>
                        <a:t>Day-1</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800" b="1" dirty="0">
                          <a:solidFill>
                            <a:srgbClr val="000000"/>
                          </a:solidFill>
                          <a:latin typeface="Times New Roman"/>
                          <a:ea typeface="Times New Roman"/>
                          <a:cs typeface="Times New Roman"/>
                        </a:rPr>
                        <a:t>Day-2</a:t>
                      </a:r>
                      <a:endParaRPr lang="en-US" sz="18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800" b="1">
                          <a:solidFill>
                            <a:srgbClr val="000000"/>
                          </a:solidFill>
                          <a:latin typeface="Times New Roman"/>
                          <a:ea typeface="Times New Roman"/>
                          <a:cs typeface="Times New Roman"/>
                        </a:rPr>
                        <a:t>Day-3</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800" b="1">
                          <a:solidFill>
                            <a:srgbClr val="000000"/>
                          </a:solidFill>
                          <a:latin typeface="Times New Roman"/>
                          <a:ea typeface="Times New Roman"/>
                          <a:cs typeface="Times New Roman"/>
                        </a:rPr>
                        <a:t>Day-4</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97189">
                <a:tc>
                  <a:txBody>
                    <a:bodyPr/>
                    <a:lstStyle/>
                    <a:p>
                      <a:pPr>
                        <a:lnSpc>
                          <a:spcPct val="115000"/>
                        </a:lnSpc>
                      </a:pPr>
                      <a:endParaRPr lang="en-US" sz="1800" dirty="0">
                        <a:latin typeface="Calibri"/>
                        <a:ea typeface="Times New Roman"/>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400" b="1" dirty="0">
                          <a:solidFill>
                            <a:srgbClr val="000000"/>
                          </a:solidFill>
                          <a:latin typeface="Times New Roman"/>
                          <a:ea typeface="Times New Roman"/>
                          <a:cs typeface="Times New Roman"/>
                        </a:rPr>
                        <a:t>Date: __/__/__</a:t>
                      </a:r>
                      <a:endParaRPr lang="en-US" sz="18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400" b="1" dirty="0">
                          <a:solidFill>
                            <a:srgbClr val="000000"/>
                          </a:solidFill>
                          <a:latin typeface="Times New Roman"/>
                          <a:ea typeface="Times New Roman"/>
                          <a:cs typeface="Times New Roman"/>
                        </a:rPr>
                        <a:t>Date: __/__/____</a:t>
                      </a:r>
                      <a:endParaRPr lang="en-US" sz="18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400" b="1">
                          <a:solidFill>
                            <a:srgbClr val="000000"/>
                          </a:solidFill>
                          <a:latin typeface="Times New Roman"/>
                          <a:ea typeface="Times New Roman"/>
                          <a:cs typeface="Times New Roman"/>
                        </a:rPr>
                        <a:t>Date: __/__/____</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400" b="1">
                          <a:solidFill>
                            <a:srgbClr val="000000"/>
                          </a:solidFill>
                          <a:latin typeface="Times New Roman"/>
                          <a:ea typeface="Times New Roman"/>
                          <a:cs typeface="Times New Roman"/>
                        </a:rPr>
                        <a:t>Date: __/__/__</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39104">
                <a:tc>
                  <a:txBody>
                    <a:bodyPr/>
                    <a:lstStyle/>
                    <a:p>
                      <a:pPr marL="0" marR="0" algn="ctr">
                        <a:lnSpc>
                          <a:spcPct val="115000"/>
                        </a:lnSpc>
                        <a:spcBef>
                          <a:spcPts val="0"/>
                        </a:spcBef>
                        <a:spcAft>
                          <a:spcPts val="0"/>
                        </a:spcAft>
                      </a:pPr>
                      <a:r>
                        <a:rPr lang="en-IN" sz="2000" b="1" dirty="0">
                          <a:solidFill>
                            <a:srgbClr val="000000"/>
                          </a:solidFill>
                          <a:latin typeface="Times New Roman"/>
                          <a:ea typeface="Times New Roman"/>
                          <a:cs typeface="Times New Roman"/>
                        </a:rPr>
                        <a:t>Check if you have:</a:t>
                      </a:r>
                      <a:endParaRPr lang="en-US"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IN" sz="1800" b="1" dirty="0">
                          <a:solidFill>
                            <a:srgbClr val="000000"/>
                          </a:solidFill>
                          <a:latin typeface="Times New Roman"/>
                          <a:ea typeface="Calibri"/>
                          <a:cs typeface="Times New Roman"/>
                        </a:rPr>
                        <a:t>Put mark:</a:t>
                      </a:r>
                      <a:r>
                        <a:rPr lang="en-IN" sz="1800" b="1" dirty="0">
                          <a:solidFill>
                            <a:srgbClr val="000000"/>
                          </a:solidFill>
                          <a:latin typeface="Calibri"/>
                          <a:ea typeface="Calibri"/>
                          <a:cs typeface="Calibri"/>
                          <a:sym typeface="Wingdings"/>
                        </a:rPr>
                        <a:t></a:t>
                      </a:r>
                      <a:r>
                        <a:rPr lang="en-IN" sz="1800" b="1" dirty="0">
                          <a:solidFill>
                            <a:srgbClr val="000000"/>
                          </a:solidFill>
                          <a:latin typeface="Times New Roman"/>
                          <a:ea typeface="Calibri"/>
                          <a:cs typeface="Times New Roman"/>
                        </a:rPr>
                        <a:t>/</a:t>
                      </a:r>
                      <a:r>
                        <a:rPr lang="en-IN" sz="1800" b="1" dirty="0">
                          <a:solidFill>
                            <a:srgbClr val="000000"/>
                          </a:solidFill>
                          <a:latin typeface="Calibri"/>
                          <a:ea typeface="Calibri"/>
                          <a:cs typeface="Calibri"/>
                          <a:sym typeface="Wingdings"/>
                        </a:rPr>
                        <a:t></a:t>
                      </a:r>
                      <a:endParaRPr lang="en-US"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IN" sz="1800" b="1">
                          <a:solidFill>
                            <a:srgbClr val="000000"/>
                          </a:solidFill>
                          <a:latin typeface="Times New Roman"/>
                          <a:ea typeface="Calibri"/>
                          <a:cs typeface="Times New Roman"/>
                        </a:rPr>
                        <a:t>Put mark:</a:t>
                      </a:r>
                      <a:r>
                        <a:rPr lang="en-IN" sz="1800" b="1">
                          <a:solidFill>
                            <a:srgbClr val="000000"/>
                          </a:solidFill>
                          <a:latin typeface="Calibri"/>
                          <a:ea typeface="Calibri"/>
                          <a:cs typeface="Calibri"/>
                          <a:sym typeface="Wingdings"/>
                        </a:rPr>
                        <a:t></a:t>
                      </a:r>
                      <a:r>
                        <a:rPr lang="en-IN" sz="1800" b="1">
                          <a:solidFill>
                            <a:srgbClr val="000000"/>
                          </a:solidFill>
                          <a:latin typeface="Times New Roman"/>
                          <a:ea typeface="Calibri"/>
                          <a:cs typeface="Times New Roman"/>
                        </a:rPr>
                        <a:t>/</a:t>
                      </a:r>
                      <a:r>
                        <a:rPr lang="en-IN" sz="1800" b="1">
                          <a:solidFill>
                            <a:srgbClr val="000000"/>
                          </a:solidFill>
                          <a:latin typeface="Calibri"/>
                          <a:ea typeface="Calibri"/>
                          <a:cs typeface="Calibri"/>
                          <a:sym typeface="Wingdings"/>
                        </a:rPr>
                        <a:t></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IN" sz="1800" b="1">
                          <a:solidFill>
                            <a:srgbClr val="000000"/>
                          </a:solidFill>
                          <a:latin typeface="Times New Roman"/>
                          <a:ea typeface="Calibri"/>
                          <a:cs typeface="Times New Roman"/>
                        </a:rPr>
                        <a:t>Put mark:</a:t>
                      </a:r>
                      <a:r>
                        <a:rPr lang="en-IN" sz="1800" b="1">
                          <a:solidFill>
                            <a:srgbClr val="000000"/>
                          </a:solidFill>
                          <a:latin typeface="Calibri"/>
                          <a:ea typeface="Calibri"/>
                          <a:cs typeface="Calibri"/>
                          <a:sym typeface="Wingdings"/>
                        </a:rPr>
                        <a:t></a:t>
                      </a:r>
                      <a:r>
                        <a:rPr lang="en-IN" sz="1800" b="1">
                          <a:solidFill>
                            <a:srgbClr val="000000"/>
                          </a:solidFill>
                          <a:latin typeface="Times New Roman"/>
                          <a:ea typeface="Calibri"/>
                          <a:cs typeface="Times New Roman"/>
                        </a:rPr>
                        <a:t>/</a:t>
                      </a:r>
                      <a:r>
                        <a:rPr lang="en-IN" sz="1800" b="1">
                          <a:solidFill>
                            <a:srgbClr val="000000"/>
                          </a:solidFill>
                          <a:latin typeface="Calibri"/>
                          <a:ea typeface="Calibri"/>
                          <a:cs typeface="Calibri"/>
                          <a:sym typeface="Wingdings"/>
                        </a:rPr>
                        <a:t></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IN" sz="1800" b="1">
                          <a:solidFill>
                            <a:srgbClr val="000000"/>
                          </a:solidFill>
                          <a:latin typeface="Times New Roman"/>
                          <a:ea typeface="Calibri"/>
                          <a:cs typeface="Times New Roman"/>
                        </a:rPr>
                        <a:t>Put mark:</a:t>
                      </a:r>
                      <a:r>
                        <a:rPr lang="en-IN" sz="1800" b="1">
                          <a:solidFill>
                            <a:srgbClr val="000000"/>
                          </a:solidFill>
                          <a:latin typeface="Calibri"/>
                          <a:ea typeface="Calibri"/>
                          <a:cs typeface="Calibri"/>
                          <a:sym typeface="Wingdings"/>
                        </a:rPr>
                        <a:t></a:t>
                      </a:r>
                      <a:r>
                        <a:rPr lang="en-IN" sz="1800" b="1">
                          <a:solidFill>
                            <a:srgbClr val="000000"/>
                          </a:solidFill>
                          <a:latin typeface="Times New Roman"/>
                          <a:ea typeface="Calibri"/>
                          <a:cs typeface="Times New Roman"/>
                        </a:rPr>
                        <a:t>/</a:t>
                      </a:r>
                      <a:r>
                        <a:rPr lang="en-IN" sz="1800" b="1">
                          <a:solidFill>
                            <a:srgbClr val="000000"/>
                          </a:solidFill>
                          <a:latin typeface="Calibri"/>
                          <a:ea typeface="Calibri"/>
                          <a:cs typeface="Calibri"/>
                          <a:sym typeface="Wingdings"/>
                        </a:rPr>
                        <a:t></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75194">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Had your medicines</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dirty="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dirty="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35951">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Exercised/ Walked</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dirty="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35951">
                <a:tc>
                  <a:txBody>
                    <a:bodyPr/>
                    <a:lstStyle/>
                    <a:p>
                      <a:pPr marL="0" marR="0">
                        <a:lnSpc>
                          <a:spcPct val="115000"/>
                        </a:lnSpc>
                        <a:spcBef>
                          <a:spcPts val="0"/>
                        </a:spcBef>
                        <a:spcAft>
                          <a:spcPts val="0"/>
                        </a:spcAft>
                      </a:pPr>
                      <a:r>
                        <a:rPr lang="en-IN" sz="1800" b="1" dirty="0">
                          <a:solidFill>
                            <a:srgbClr val="000000"/>
                          </a:solidFill>
                          <a:latin typeface="Times New Roman"/>
                          <a:ea typeface="Times New Roman"/>
                          <a:cs typeface="Times New Roman"/>
                        </a:rPr>
                        <a:t>Meditated</a:t>
                      </a:r>
                      <a:endParaRPr lang="en-US"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dirty="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dirty="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575194">
                <a:tc>
                  <a:txBody>
                    <a:bodyPr/>
                    <a:lstStyle/>
                    <a:p>
                      <a:pPr marL="0" marR="0">
                        <a:lnSpc>
                          <a:spcPct val="115000"/>
                        </a:lnSpc>
                        <a:spcBef>
                          <a:spcPts val="0"/>
                        </a:spcBef>
                        <a:spcAft>
                          <a:spcPts val="0"/>
                        </a:spcAft>
                      </a:pPr>
                      <a:r>
                        <a:rPr lang="en-IN" sz="1800" b="1" dirty="0">
                          <a:solidFill>
                            <a:srgbClr val="000000"/>
                          </a:solidFill>
                          <a:latin typeface="Times New Roman"/>
                          <a:ea typeface="Times New Roman"/>
                          <a:cs typeface="Times New Roman"/>
                        </a:rPr>
                        <a:t>Drank enough water</a:t>
                      </a:r>
                      <a:endParaRPr lang="en-US"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dirty="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dirty="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35951">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Fever</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dirty="0">
                          <a:solidFill>
                            <a:srgbClr val="000000"/>
                          </a:solidFill>
                          <a:latin typeface="Calibri"/>
                          <a:ea typeface="Times New Roman"/>
                          <a:cs typeface="Calibri"/>
                        </a:rPr>
                        <a:t> </a:t>
                      </a:r>
                      <a:endParaRPr lang="en-US" sz="18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dirty="0">
                          <a:solidFill>
                            <a:srgbClr val="000000"/>
                          </a:solidFill>
                          <a:latin typeface="Calibri"/>
                          <a:ea typeface="Times New Roman"/>
                          <a:cs typeface="Calibri"/>
                        </a:rPr>
                        <a:t> </a:t>
                      </a:r>
                      <a:endParaRPr lang="en-US" sz="18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35951">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Cough</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dirty="0">
                          <a:solidFill>
                            <a:srgbClr val="000000"/>
                          </a:solidFill>
                          <a:latin typeface="Calibri"/>
                          <a:ea typeface="Times New Roman"/>
                          <a:cs typeface="Calibri"/>
                        </a:rPr>
                        <a:t> </a:t>
                      </a:r>
                      <a:endParaRPr lang="en-US" sz="18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dirty="0">
                          <a:solidFill>
                            <a:srgbClr val="000000"/>
                          </a:solidFill>
                          <a:latin typeface="Calibri"/>
                          <a:ea typeface="Times New Roman"/>
                          <a:cs typeface="Calibri"/>
                        </a:rPr>
                        <a:t> </a:t>
                      </a:r>
                      <a:endParaRPr lang="en-US" sz="18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35951">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Sore Throat</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dirty="0">
                          <a:solidFill>
                            <a:srgbClr val="000000"/>
                          </a:solidFill>
                          <a:latin typeface="Calibri"/>
                          <a:ea typeface="Times New Roman"/>
                          <a:cs typeface="Calibri"/>
                        </a:rPr>
                        <a:t> </a:t>
                      </a:r>
                      <a:endParaRPr lang="en-US" sz="18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335951">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Running Nose</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dirty="0">
                          <a:solidFill>
                            <a:srgbClr val="000000"/>
                          </a:solidFill>
                          <a:latin typeface="Calibri"/>
                          <a:ea typeface="Times New Roman"/>
                          <a:cs typeface="Calibri"/>
                        </a:rPr>
                        <a:t> </a:t>
                      </a:r>
                      <a:endParaRPr lang="en-US" sz="18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335951">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Headache</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dirty="0">
                          <a:solidFill>
                            <a:srgbClr val="000000"/>
                          </a:solidFill>
                          <a:latin typeface="Calibri"/>
                          <a:ea typeface="Times New Roman"/>
                          <a:cs typeface="Calibri"/>
                        </a:rPr>
                        <a:t> </a:t>
                      </a:r>
                      <a:endParaRPr lang="en-US" sz="18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dirty="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335951">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Loss of smell</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dirty="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335951">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Loss of taste</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dirty="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335951">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General Weakness</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dirty="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376229">
                <a:tc gridSpan="5">
                  <a:txBody>
                    <a:bodyPr/>
                    <a:lstStyle/>
                    <a:p>
                      <a:pPr marL="0" marR="0">
                        <a:lnSpc>
                          <a:spcPct val="115000"/>
                        </a:lnSpc>
                        <a:spcBef>
                          <a:spcPts val="0"/>
                        </a:spcBef>
                        <a:spcAft>
                          <a:spcPts val="0"/>
                        </a:spcAft>
                      </a:pPr>
                      <a:r>
                        <a:rPr lang="en-IN" sz="1400" b="1" dirty="0">
                          <a:solidFill>
                            <a:srgbClr val="000000"/>
                          </a:solidFill>
                          <a:latin typeface="Times New Roman"/>
                          <a:ea typeface="Times New Roman"/>
                          <a:cs typeface="Times New Roman"/>
                        </a:rPr>
                        <a:t>If you have any of the above symptoms, please contact your nearest Doctor as soon as possible.</a:t>
                      </a:r>
                      <a:endParaRPr lang="en-US"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5"/>
                  </a:ext>
                </a:extLst>
              </a:tr>
            </a:tbl>
          </a:graphicData>
        </a:graphic>
      </p:graphicFrame>
      <p:sp>
        <p:nvSpPr>
          <p:cNvPr id="11" name="Straight Connector 28"/>
          <p:cNvSpPr>
            <a:spLocks noChangeShapeType="1"/>
          </p:cNvSpPr>
          <p:nvPr/>
        </p:nvSpPr>
        <p:spPr bwMode="auto">
          <a:xfrm flipV="1">
            <a:off x="228600" y="3429000"/>
            <a:ext cx="8382000" cy="45719"/>
          </a:xfrm>
          <a:prstGeom prst="line">
            <a:avLst/>
          </a:prstGeom>
          <a:noFill/>
          <a:ln w="28575">
            <a:solidFill>
              <a:srgbClr val="C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 name="Rectangle 4"/>
          <p:cNvSpPr/>
          <p:nvPr/>
        </p:nvSpPr>
        <p:spPr>
          <a:xfrm>
            <a:off x="152400" y="0"/>
            <a:ext cx="4141711" cy="369332"/>
          </a:xfrm>
          <a:prstGeom prst="rect">
            <a:avLst/>
          </a:prstGeom>
        </p:spPr>
        <p:txBody>
          <a:bodyPr wrap="none">
            <a:spAutoFit/>
          </a:bodyPr>
          <a:lstStyle/>
          <a:p>
            <a:r>
              <a:rPr lang="en-IN" b="1" dirty="0" smtClean="0">
                <a:latin typeface="Adobe Garamond Pro" pitchFamily="18" charset="0"/>
              </a:rPr>
              <a:t>Start of Self-Help Date: ___/ ___/ _____</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853665576"/>
              </p:ext>
            </p:extLst>
          </p:nvPr>
        </p:nvGraphicFramePr>
        <p:xfrm>
          <a:off x="304800" y="358231"/>
          <a:ext cx="8534400" cy="6499769"/>
        </p:xfrm>
        <a:graphic>
          <a:graphicData uri="http://schemas.openxmlformats.org/drawingml/2006/table">
            <a:tbl>
              <a:tblPr/>
              <a:tblGrid>
                <a:gridCol w="2146003">
                  <a:extLst>
                    <a:ext uri="{9D8B030D-6E8A-4147-A177-3AD203B41FA5}">
                      <a16:colId xmlns:a16="http://schemas.microsoft.com/office/drawing/2014/main" val="20000"/>
                    </a:ext>
                  </a:extLst>
                </a:gridCol>
                <a:gridCol w="1570104">
                  <a:extLst>
                    <a:ext uri="{9D8B030D-6E8A-4147-A177-3AD203B41FA5}">
                      <a16:colId xmlns:a16="http://schemas.microsoft.com/office/drawing/2014/main" val="20001"/>
                    </a:ext>
                  </a:extLst>
                </a:gridCol>
                <a:gridCol w="1634309">
                  <a:extLst>
                    <a:ext uri="{9D8B030D-6E8A-4147-A177-3AD203B41FA5}">
                      <a16:colId xmlns:a16="http://schemas.microsoft.com/office/drawing/2014/main" val="20002"/>
                    </a:ext>
                  </a:extLst>
                </a:gridCol>
                <a:gridCol w="1599288">
                  <a:extLst>
                    <a:ext uri="{9D8B030D-6E8A-4147-A177-3AD203B41FA5}">
                      <a16:colId xmlns:a16="http://schemas.microsoft.com/office/drawing/2014/main" val="20003"/>
                    </a:ext>
                  </a:extLst>
                </a:gridCol>
                <a:gridCol w="1584696">
                  <a:extLst>
                    <a:ext uri="{9D8B030D-6E8A-4147-A177-3AD203B41FA5}">
                      <a16:colId xmlns:a16="http://schemas.microsoft.com/office/drawing/2014/main" val="20004"/>
                    </a:ext>
                  </a:extLst>
                </a:gridCol>
              </a:tblGrid>
              <a:tr h="362005">
                <a:tc>
                  <a:txBody>
                    <a:bodyPr/>
                    <a:lstStyle/>
                    <a:p>
                      <a:pPr>
                        <a:lnSpc>
                          <a:spcPct val="115000"/>
                        </a:lnSpc>
                      </a:pPr>
                      <a:endParaRPr lang="en-US" sz="1800" dirty="0">
                        <a:latin typeface="Calibri"/>
                        <a:ea typeface="Times New Roman"/>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lnSpc>
                          <a:spcPct val="115000"/>
                        </a:lnSpc>
                        <a:spcBef>
                          <a:spcPts val="0"/>
                        </a:spcBef>
                        <a:spcAft>
                          <a:spcPts val="0"/>
                        </a:spcAft>
                      </a:pPr>
                      <a:r>
                        <a:rPr lang="en-IN" sz="1800" b="1" dirty="0">
                          <a:solidFill>
                            <a:srgbClr val="000000"/>
                          </a:solidFill>
                          <a:latin typeface="Times New Roman"/>
                          <a:ea typeface="Times New Roman"/>
                          <a:cs typeface="Times New Roman"/>
                        </a:rPr>
                        <a:t>Day-5</a:t>
                      </a:r>
                      <a:endParaRPr lang="en-US" sz="18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800" b="1">
                          <a:solidFill>
                            <a:srgbClr val="000000"/>
                          </a:solidFill>
                          <a:latin typeface="Times New Roman"/>
                          <a:ea typeface="Times New Roman"/>
                          <a:cs typeface="Times New Roman"/>
                        </a:rPr>
                        <a:t>Day-6</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800" b="1">
                          <a:solidFill>
                            <a:srgbClr val="000000"/>
                          </a:solidFill>
                          <a:latin typeface="Times New Roman"/>
                          <a:ea typeface="Times New Roman"/>
                          <a:cs typeface="Times New Roman"/>
                        </a:rPr>
                        <a:t>Day-7</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800" b="1">
                          <a:solidFill>
                            <a:srgbClr val="000000"/>
                          </a:solidFill>
                          <a:latin typeface="Times New Roman"/>
                          <a:ea typeface="Times New Roman"/>
                          <a:cs typeface="Times New Roman"/>
                        </a:rPr>
                        <a:t>Day-8</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18325">
                <a:tc>
                  <a:txBody>
                    <a:bodyPr/>
                    <a:lstStyle/>
                    <a:p>
                      <a:pPr>
                        <a:lnSpc>
                          <a:spcPct val="115000"/>
                        </a:lnSpc>
                      </a:pPr>
                      <a:endParaRPr lang="en-US" sz="1800" dirty="0">
                        <a:latin typeface="Calibri"/>
                        <a:ea typeface="Times New Roman"/>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400" b="1">
                          <a:solidFill>
                            <a:srgbClr val="000000"/>
                          </a:solidFill>
                          <a:latin typeface="Times New Roman"/>
                          <a:ea typeface="Times New Roman"/>
                          <a:cs typeface="Times New Roman"/>
                        </a:rPr>
                        <a:t>Date: __/__/___</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400" b="1">
                          <a:solidFill>
                            <a:srgbClr val="000000"/>
                          </a:solidFill>
                          <a:latin typeface="Times New Roman"/>
                          <a:ea typeface="Times New Roman"/>
                          <a:cs typeface="Times New Roman"/>
                        </a:rPr>
                        <a:t>Date: __/__/____</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400" b="1">
                          <a:solidFill>
                            <a:srgbClr val="000000"/>
                          </a:solidFill>
                          <a:latin typeface="Times New Roman"/>
                          <a:ea typeface="Times New Roman"/>
                          <a:cs typeface="Times New Roman"/>
                        </a:rPr>
                        <a:t>Date: __/__/____</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400" b="1">
                          <a:solidFill>
                            <a:srgbClr val="000000"/>
                          </a:solidFill>
                          <a:latin typeface="Times New Roman"/>
                          <a:ea typeface="Times New Roman"/>
                          <a:cs typeface="Times New Roman"/>
                        </a:rPr>
                        <a:t>Date: __/__/___</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95142">
                <a:tc>
                  <a:txBody>
                    <a:bodyPr/>
                    <a:lstStyle/>
                    <a:p>
                      <a:pPr marL="0" marR="0" algn="ctr">
                        <a:lnSpc>
                          <a:spcPct val="115000"/>
                        </a:lnSpc>
                        <a:spcBef>
                          <a:spcPts val="0"/>
                        </a:spcBef>
                        <a:spcAft>
                          <a:spcPts val="0"/>
                        </a:spcAft>
                      </a:pPr>
                      <a:r>
                        <a:rPr lang="en-IN" sz="2000" b="1">
                          <a:solidFill>
                            <a:srgbClr val="000000"/>
                          </a:solidFill>
                          <a:latin typeface="Times New Roman"/>
                          <a:ea typeface="Times New Roman"/>
                          <a:cs typeface="Times New Roman"/>
                        </a:rPr>
                        <a:t>Check if you have:</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IN" sz="1800" b="1">
                          <a:solidFill>
                            <a:srgbClr val="000000"/>
                          </a:solidFill>
                          <a:latin typeface="Times New Roman"/>
                          <a:ea typeface="Calibri"/>
                          <a:cs typeface="Times New Roman"/>
                        </a:rPr>
                        <a:t>Put mark:</a:t>
                      </a:r>
                      <a:r>
                        <a:rPr lang="en-IN" sz="1800" b="1">
                          <a:solidFill>
                            <a:srgbClr val="000000"/>
                          </a:solidFill>
                          <a:latin typeface="Calibri"/>
                          <a:ea typeface="Calibri"/>
                          <a:cs typeface="Calibri"/>
                          <a:sym typeface="Wingdings"/>
                        </a:rPr>
                        <a:t></a:t>
                      </a:r>
                      <a:r>
                        <a:rPr lang="en-IN" sz="1800" b="1">
                          <a:solidFill>
                            <a:srgbClr val="000000"/>
                          </a:solidFill>
                          <a:latin typeface="Times New Roman"/>
                          <a:ea typeface="Calibri"/>
                          <a:cs typeface="Times New Roman"/>
                        </a:rPr>
                        <a:t>/</a:t>
                      </a:r>
                      <a:r>
                        <a:rPr lang="en-IN" sz="1800" b="1">
                          <a:solidFill>
                            <a:srgbClr val="000000"/>
                          </a:solidFill>
                          <a:latin typeface="Calibri"/>
                          <a:ea typeface="Calibri"/>
                          <a:cs typeface="Calibri"/>
                          <a:sym typeface="Wingdings"/>
                        </a:rPr>
                        <a:t></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IN" sz="1800" b="1">
                          <a:solidFill>
                            <a:srgbClr val="000000"/>
                          </a:solidFill>
                          <a:latin typeface="Times New Roman"/>
                          <a:ea typeface="Calibri"/>
                          <a:cs typeface="Times New Roman"/>
                        </a:rPr>
                        <a:t>Put mark:</a:t>
                      </a:r>
                      <a:r>
                        <a:rPr lang="en-IN" sz="1800" b="1">
                          <a:solidFill>
                            <a:srgbClr val="000000"/>
                          </a:solidFill>
                          <a:latin typeface="Calibri"/>
                          <a:ea typeface="Calibri"/>
                          <a:cs typeface="Calibri"/>
                          <a:sym typeface="Wingdings"/>
                        </a:rPr>
                        <a:t></a:t>
                      </a:r>
                      <a:r>
                        <a:rPr lang="en-IN" sz="1800" b="1">
                          <a:solidFill>
                            <a:srgbClr val="000000"/>
                          </a:solidFill>
                          <a:latin typeface="Times New Roman"/>
                          <a:ea typeface="Calibri"/>
                          <a:cs typeface="Times New Roman"/>
                        </a:rPr>
                        <a:t>/</a:t>
                      </a:r>
                      <a:r>
                        <a:rPr lang="en-IN" sz="1800" b="1">
                          <a:solidFill>
                            <a:srgbClr val="000000"/>
                          </a:solidFill>
                          <a:latin typeface="Calibri"/>
                          <a:ea typeface="Calibri"/>
                          <a:cs typeface="Calibri"/>
                          <a:sym typeface="Wingdings"/>
                        </a:rPr>
                        <a:t></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IN" sz="1800" b="1">
                          <a:solidFill>
                            <a:srgbClr val="000000"/>
                          </a:solidFill>
                          <a:latin typeface="Times New Roman"/>
                          <a:ea typeface="Calibri"/>
                          <a:cs typeface="Times New Roman"/>
                        </a:rPr>
                        <a:t>Put mark:</a:t>
                      </a:r>
                      <a:r>
                        <a:rPr lang="en-IN" sz="1800" b="1">
                          <a:solidFill>
                            <a:srgbClr val="000000"/>
                          </a:solidFill>
                          <a:latin typeface="Calibri"/>
                          <a:ea typeface="Calibri"/>
                          <a:cs typeface="Calibri"/>
                          <a:sym typeface="Wingdings"/>
                        </a:rPr>
                        <a:t></a:t>
                      </a:r>
                      <a:r>
                        <a:rPr lang="en-IN" sz="1800" b="1">
                          <a:solidFill>
                            <a:srgbClr val="000000"/>
                          </a:solidFill>
                          <a:latin typeface="Times New Roman"/>
                          <a:ea typeface="Calibri"/>
                          <a:cs typeface="Times New Roman"/>
                        </a:rPr>
                        <a:t>/</a:t>
                      </a:r>
                      <a:r>
                        <a:rPr lang="en-IN" sz="1800" b="1">
                          <a:solidFill>
                            <a:srgbClr val="000000"/>
                          </a:solidFill>
                          <a:latin typeface="Calibri"/>
                          <a:ea typeface="Calibri"/>
                          <a:cs typeface="Calibri"/>
                          <a:sym typeface="Wingdings"/>
                        </a:rPr>
                        <a:t></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IN" sz="1800" b="1">
                          <a:solidFill>
                            <a:srgbClr val="000000"/>
                          </a:solidFill>
                          <a:latin typeface="Times New Roman"/>
                          <a:ea typeface="Calibri"/>
                          <a:cs typeface="Times New Roman"/>
                        </a:rPr>
                        <a:t>Put mark:</a:t>
                      </a:r>
                      <a:r>
                        <a:rPr lang="en-IN" sz="1800" b="1">
                          <a:solidFill>
                            <a:srgbClr val="000000"/>
                          </a:solidFill>
                          <a:latin typeface="Calibri"/>
                          <a:ea typeface="Calibri"/>
                          <a:cs typeface="Calibri"/>
                          <a:sym typeface="Wingdings"/>
                        </a:rPr>
                        <a:t></a:t>
                      </a:r>
                      <a:r>
                        <a:rPr lang="en-IN" sz="1800" b="1">
                          <a:solidFill>
                            <a:srgbClr val="000000"/>
                          </a:solidFill>
                          <a:latin typeface="Times New Roman"/>
                          <a:ea typeface="Calibri"/>
                          <a:cs typeface="Times New Roman"/>
                        </a:rPr>
                        <a:t>/</a:t>
                      </a:r>
                      <a:r>
                        <a:rPr lang="en-IN" sz="1800" b="1">
                          <a:solidFill>
                            <a:srgbClr val="000000"/>
                          </a:solidFill>
                          <a:latin typeface="Calibri"/>
                          <a:ea typeface="Calibri"/>
                          <a:cs typeface="Calibri"/>
                          <a:sym typeface="Wingdings"/>
                        </a:rPr>
                        <a:t></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62005">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Had your medicines</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dirty="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62005">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Exercised/ Walked</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dirty="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62005">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Meditated</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625628">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Drank enough water</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dirty="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62005">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Fever</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62005">
                <a:tc>
                  <a:txBody>
                    <a:bodyPr/>
                    <a:lstStyle/>
                    <a:p>
                      <a:pPr marL="0" marR="0">
                        <a:lnSpc>
                          <a:spcPct val="115000"/>
                        </a:lnSpc>
                        <a:spcBef>
                          <a:spcPts val="0"/>
                        </a:spcBef>
                        <a:spcAft>
                          <a:spcPts val="0"/>
                        </a:spcAft>
                      </a:pPr>
                      <a:r>
                        <a:rPr lang="en-IN" sz="1800" b="1" dirty="0">
                          <a:solidFill>
                            <a:srgbClr val="000000"/>
                          </a:solidFill>
                          <a:latin typeface="Times New Roman"/>
                          <a:ea typeface="Times New Roman"/>
                          <a:cs typeface="Times New Roman"/>
                        </a:rPr>
                        <a:t>Cough</a:t>
                      </a:r>
                      <a:endParaRPr lang="en-US"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dirty="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62005">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Sore Throat</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362005">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Running Nose</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362005">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Headache</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362005">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Loss of smell</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362005">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Loss of taste</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362005">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General Weakness</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405408">
                <a:tc gridSpan="5">
                  <a:txBody>
                    <a:bodyPr/>
                    <a:lstStyle/>
                    <a:p>
                      <a:pPr marL="0" marR="0">
                        <a:lnSpc>
                          <a:spcPct val="115000"/>
                        </a:lnSpc>
                        <a:spcBef>
                          <a:spcPts val="0"/>
                        </a:spcBef>
                        <a:spcAft>
                          <a:spcPts val="0"/>
                        </a:spcAft>
                      </a:pPr>
                      <a:r>
                        <a:rPr lang="en-IN" sz="1400" b="1" dirty="0">
                          <a:solidFill>
                            <a:srgbClr val="000000"/>
                          </a:solidFill>
                          <a:latin typeface="Times New Roman"/>
                          <a:ea typeface="Times New Roman"/>
                          <a:cs typeface="Times New Roman"/>
                        </a:rPr>
                        <a:t>If you have any of the above symptoms, please contact your nearest Doctor as soon as possible.</a:t>
                      </a:r>
                      <a:endParaRPr lang="en-US"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5"/>
                  </a:ext>
                </a:extLst>
              </a:tr>
            </a:tbl>
          </a:graphicData>
        </a:graphic>
      </p:graphicFrame>
      <p:sp>
        <p:nvSpPr>
          <p:cNvPr id="1843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435" name="Rectangle 3"/>
          <p:cNvSpPr>
            <a:spLocks noChangeArrowheads="1"/>
          </p:cNvSpPr>
          <p:nvPr/>
        </p:nvSpPr>
        <p:spPr bwMode="auto">
          <a:xfrm>
            <a:off x="0" y="4572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Straight Connector 28"/>
          <p:cNvSpPr>
            <a:spLocks noChangeShapeType="1"/>
          </p:cNvSpPr>
          <p:nvPr/>
        </p:nvSpPr>
        <p:spPr bwMode="auto">
          <a:xfrm>
            <a:off x="304800" y="3505200"/>
            <a:ext cx="8458200" cy="45719"/>
          </a:xfrm>
          <a:prstGeom prst="line">
            <a:avLst/>
          </a:prstGeom>
          <a:noFill/>
          <a:ln w="28575">
            <a:solidFill>
              <a:srgbClr val="C00000"/>
            </a:solidFill>
            <a:round/>
            <a:headEnd/>
            <a:tailEnd/>
          </a:ln>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178889264"/>
              </p:ext>
            </p:extLst>
          </p:nvPr>
        </p:nvGraphicFramePr>
        <p:xfrm>
          <a:off x="457200" y="228600"/>
          <a:ext cx="8229597" cy="6527785"/>
        </p:xfrm>
        <a:graphic>
          <a:graphicData uri="http://schemas.openxmlformats.org/drawingml/2006/table">
            <a:tbl>
              <a:tblPr/>
              <a:tblGrid>
                <a:gridCol w="2069360">
                  <a:extLst>
                    <a:ext uri="{9D8B030D-6E8A-4147-A177-3AD203B41FA5}">
                      <a16:colId xmlns:a16="http://schemas.microsoft.com/office/drawing/2014/main" val="20000"/>
                    </a:ext>
                  </a:extLst>
                </a:gridCol>
                <a:gridCol w="1514028">
                  <a:extLst>
                    <a:ext uri="{9D8B030D-6E8A-4147-A177-3AD203B41FA5}">
                      <a16:colId xmlns:a16="http://schemas.microsoft.com/office/drawing/2014/main" val="20001"/>
                    </a:ext>
                  </a:extLst>
                </a:gridCol>
                <a:gridCol w="1575940">
                  <a:extLst>
                    <a:ext uri="{9D8B030D-6E8A-4147-A177-3AD203B41FA5}">
                      <a16:colId xmlns:a16="http://schemas.microsoft.com/office/drawing/2014/main" val="20002"/>
                    </a:ext>
                  </a:extLst>
                </a:gridCol>
                <a:gridCol w="1542170">
                  <a:extLst>
                    <a:ext uri="{9D8B030D-6E8A-4147-A177-3AD203B41FA5}">
                      <a16:colId xmlns:a16="http://schemas.microsoft.com/office/drawing/2014/main" val="20003"/>
                    </a:ext>
                  </a:extLst>
                </a:gridCol>
                <a:gridCol w="1528099">
                  <a:extLst>
                    <a:ext uri="{9D8B030D-6E8A-4147-A177-3AD203B41FA5}">
                      <a16:colId xmlns:a16="http://schemas.microsoft.com/office/drawing/2014/main" val="20004"/>
                    </a:ext>
                  </a:extLst>
                </a:gridCol>
              </a:tblGrid>
              <a:tr h="350614">
                <a:tc>
                  <a:txBody>
                    <a:bodyPr/>
                    <a:lstStyle/>
                    <a:p>
                      <a:pPr>
                        <a:lnSpc>
                          <a:spcPct val="115000"/>
                        </a:lnSpc>
                      </a:pPr>
                      <a:endParaRPr lang="en-US" sz="1800" dirty="0">
                        <a:latin typeface="Calibri"/>
                        <a:ea typeface="Times New Roman"/>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lnSpc>
                          <a:spcPct val="115000"/>
                        </a:lnSpc>
                        <a:spcBef>
                          <a:spcPts val="0"/>
                        </a:spcBef>
                        <a:spcAft>
                          <a:spcPts val="0"/>
                        </a:spcAft>
                      </a:pPr>
                      <a:r>
                        <a:rPr lang="en-IN" sz="1800" b="1">
                          <a:solidFill>
                            <a:srgbClr val="000000"/>
                          </a:solidFill>
                          <a:latin typeface="Times New Roman"/>
                          <a:ea typeface="Times New Roman"/>
                          <a:cs typeface="Times New Roman"/>
                        </a:rPr>
                        <a:t>Day-9</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800" b="1" dirty="0">
                          <a:solidFill>
                            <a:srgbClr val="000000"/>
                          </a:solidFill>
                          <a:latin typeface="Times New Roman"/>
                          <a:ea typeface="Times New Roman"/>
                          <a:cs typeface="Times New Roman"/>
                        </a:rPr>
                        <a:t>Day-10</a:t>
                      </a:r>
                      <a:endParaRPr lang="en-US" sz="18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800" b="1">
                          <a:solidFill>
                            <a:srgbClr val="000000"/>
                          </a:solidFill>
                          <a:latin typeface="Times New Roman"/>
                          <a:ea typeface="Times New Roman"/>
                          <a:cs typeface="Times New Roman"/>
                        </a:rPr>
                        <a:t>Day-11</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800" b="1">
                          <a:solidFill>
                            <a:srgbClr val="000000"/>
                          </a:solidFill>
                          <a:latin typeface="Times New Roman"/>
                          <a:ea typeface="Times New Roman"/>
                          <a:cs typeface="Times New Roman"/>
                        </a:rPr>
                        <a:t>Day-12</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12785">
                <a:tc>
                  <a:txBody>
                    <a:bodyPr/>
                    <a:lstStyle/>
                    <a:p>
                      <a:pPr>
                        <a:lnSpc>
                          <a:spcPct val="115000"/>
                        </a:lnSpc>
                      </a:pPr>
                      <a:endParaRPr lang="en-US" sz="1800">
                        <a:latin typeface="Calibri"/>
                        <a:ea typeface="Times New Roman"/>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400" b="1">
                          <a:solidFill>
                            <a:srgbClr val="000000"/>
                          </a:solidFill>
                          <a:latin typeface="Times New Roman"/>
                          <a:ea typeface="Times New Roman"/>
                          <a:cs typeface="Times New Roman"/>
                        </a:rPr>
                        <a:t>Date: __/__/__</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400" b="1">
                          <a:solidFill>
                            <a:srgbClr val="000000"/>
                          </a:solidFill>
                          <a:latin typeface="Times New Roman"/>
                          <a:ea typeface="Times New Roman"/>
                          <a:cs typeface="Times New Roman"/>
                        </a:rPr>
                        <a:t>Date: __/__/____</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400" b="1">
                          <a:solidFill>
                            <a:srgbClr val="000000"/>
                          </a:solidFill>
                          <a:latin typeface="Times New Roman"/>
                          <a:ea typeface="Times New Roman"/>
                          <a:cs typeface="Times New Roman"/>
                        </a:rPr>
                        <a:t>Date: __/__/____</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400" b="1">
                          <a:solidFill>
                            <a:srgbClr val="000000"/>
                          </a:solidFill>
                          <a:latin typeface="Times New Roman"/>
                          <a:ea typeface="Times New Roman"/>
                          <a:cs typeface="Times New Roman"/>
                        </a:rPr>
                        <a:t>Date: __/__/__</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56645">
                <a:tc>
                  <a:txBody>
                    <a:bodyPr/>
                    <a:lstStyle/>
                    <a:p>
                      <a:pPr marL="0" marR="0" algn="ctr">
                        <a:lnSpc>
                          <a:spcPct val="115000"/>
                        </a:lnSpc>
                        <a:spcBef>
                          <a:spcPts val="0"/>
                        </a:spcBef>
                        <a:spcAft>
                          <a:spcPts val="0"/>
                        </a:spcAft>
                      </a:pPr>
                      <a:r>
                        <a:rPr lang="en-IN" sz="2000" b="1">
                          <a:solidFill>
                            <a:srgbClr val="000000"/>
                          </a:solidFill>
                          <a:latin typeface="Times New Roman"/>
                          <a:ea typeface="Times New Roman"/>
                          <a:cs typeface="Times New Roman"/>
                        </a:rPr>
                        <a:t>Check if you have:</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IN" sz="1800" b="1">
                          <a:solidFill>
                            <a:srgbClr val="000000"/>
                          </a:solidFill>
                          <a:latin typeface="Times New Roman"/>
                          <a:ea typeface="Calibri"/>
                          <a:cs typeface="Times New Roman"/>
                        </a:rPr>
                        <a:t>Put mark:</a:t>
                      </a:r>
                      <a:r>
                        <a:rPr lang="en-IN" sz="1800" b="1">
                          <a:solidFill>
                            <a:srgbClr val="000000"/>
                          </a:solidFill>
                          <a:latin typeface="Calibri"/>
                          <a:ea typeface="Calibri"/>
                          <a:cs typeface="Calibri"/>
                          <a:sym typeface="Wingdings"/>
                        </a:rPr>
                        <a:t></a:t>
                      </a:r>
                      <a:r>
                        <a:rPr lang="en-IN" sz="1800" b="1">
                          <a:solidFill>
                            <a:srgbClr val="000000"/>
                          </a:solidFill>
                          <a:latin typeface="Times New Roman"/>
                          <a:ea typeface="Calibri"/>
                          <a:cs typeface="Times New Roman"/>
                        </a:rPr>
                        <a:t>/</a:t>
                      </a:r>
                      <a:r>
                        <a:rPr lang="en-IN" sz="1800" b="1">
                          <a:solidFill>
                            <a:srgbClr val="000000"/>
                          </a:solidFill>
                          <a:latin typeface="Calibri"/>
                          <a:ea typeface="Calibri"/>
                          <a:cs typeface="Calibri"/>
                          <a:sym typeface="Wingdings"/>
                        </a:rPr>
                        <a:t></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IN" sz="1800" b="1">
                          <a:solidFill>
                            <a:srgbClr val="000000"/>
                          </a:solidFill>
                          <a:latin typeface="Times New Roman"/>
                          <a:ea typeface="Calibri"/>
                          <a:cs typeface="Times New Roman"/>
                        </a:rPr>
                        <a:t>Put mark:</a:t>
                      </a:r>
                      <a:r>
                        <a:rPr lang="en-IN" sz="1800" b="1">
                          <a:solidFill>
                            <a:srgbClr val="000000"/>
                          </a:solidFill>
                          <a:latin typeface="Calibri"/>
                          <a:ea typeface="Calibri"/>
                          <a:cs typeface="Calibri"/>
                          <a:sym typeface="Wingdings"/>
                        </a:rPr>
                        <a:t></a:t>
                      </a:r>
                      <a:r>
                        <a:rPr lang="en-IN" sz="1800" b="1">
                          <a:solidFill>
                            <a:srgbClr val="000000"/>
                          </a:solidFill>
                          <a:latin typeface="Times New Roman"/>
                          <a:ea typeface="Calibri"/>
                          <a:cs typeface="Times New Roman"/>
                        </a:rPr>
                        <a:t>/</a:t>
                      </a:r>
                      <a:r>
                        <a:rPr lang="en-IN" sz="1800" b="1">
                          <a:solidFill>
                            <a:srgbClr val="000000"/>
                          </a:solidFill>
                          <a:latin typeface="Calibri"/>
                          <a:ea typeface="Calibri"/>
                          <a:cs typeface="Calibri"/>
                          <a:sym typeface="Wingdings"/>
                        </a:rPr>
                        <a:t></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IN" sz="1800" b="1">
                          <a:solidFill>
                            <a:srgbClr val="000000"/>
                          </a:solidFill>
                          <a:latin typeface="Times New Roman"/>
                          <a:ea typeface="Calibri"/>
                          <a:cs typeface="Times New Roman"/>
                        </a:rPr>
                        <a:t>Put mark:</a:t>
                      </a:r>
                      <a:r>
                        <a:rPr lang="en-IN" sz="1800" b="1">
                          <a:solidFill>
                            <a:srgbClr val="000000"/>
                          </a:solidFill>
                          <a:latin typeface="Calibri"/>
                          <a:ea typeface="Calibri"/>
                          <a:cs typeface="Calibri"/>
                          <a:sym typeface="Wingdings"/>
                        </a:rPr>
                        <a:t></a:t>
                      </a:r>
                      <a:r>
                        <a:rPr lang="en-IN" sz="1800" b="1">
                          <a:solidFill>
                            <a:srgbClr val="000000"/>
                          </a:solidFill>
                          <a:latin typeface="Times New Roman"/>
                          <a:ea typeface="Calibri"/>
                          <a:cs typeface="Times New Roman"/>
                        </a:rPr>
                        <a:t>/</a:t>
                      </a:r>
                      <a:r>
                        <a:rPr lang="en-IN" sz="1800" b="1">
                          <a:solidFill>
                            <a:srgbClr val="000000"/>
                          </a:solidFill>
                          <a:latin typeface="Calibri"/>
                          <a:ea typeface="Calibri"/>
                          <a:cs typeface="Calibri"/>
                          <a:sym typeface="Wingdings"/>
                        </a:rPr>
                        <a:t></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IN" sz="1800" b="1">
                          <a:solidFill>
                            <a:srgbClr val="000000"/>
                          </a:solidFill>
                          <a:latin typeface="Times New Roman"/>
                          <a:ea typeface="Calibri"/>
                          <a:cs typeface="Times New Roman"/>
                        </a:rPr>
                        <a:t>Put mark:</a:t>
                      </a:r>
                      <a:r>
                        <a:rPr lang="en-IN" sz="1800" b="1">
                          <a:solidFill>
                            <a:srgbClr val="000000"/>
                          </a:solidFill>
                          <a:latin typeface="Calibri"/>
                          <a:ea typeface="Calibri"/>
                          <a:cs typeface="Calibri"/>
                          <a:sym typeface="Wingdings"/>
                        </a:rPr>
                        <a:t></a:t>
                      </a:r>
                      <a:r>
                        <a:rPr lang="en-IN" sz="1800" b="1">
                          <a:solidFill>
                            <a:srgbClr val="000000"/>
                          </a:solidFill>
                          <a:latin typeface="Times New Roman"/>
                          <a:ea typeface="Calibri"/>
                          <a:cs typeface="Times New Roman"/>
                        </a:rPr>
                        <a:t>/</a:t>
                      </a:r>
                      <a:r>
                        <a:rPr lang="en-IN" sz="1800" b="1">
                          <a:solidFill>
                            <a:srgbClr val="000000"/>
                          </a:solidFill>
                          <a:latin typeface="Calibri"/>
                          <a:ea typeface="Calibri"/>
                          <a:cs typeface="Calibri"/>
                          <a:sym typeface="Wingdings"/>
                        </a:rPr>
                        <a:t></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90981">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Had your medicines</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50614">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Exercised/ Walked</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50614">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Meditated</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dirty="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dirty="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590981">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Drank enough water</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50614">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Fever</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50614">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Cough</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dirty="0">
                          <a:solidFill>
                            <a:srgbClr val="000000"/>
                          </a:solidFill>
                          <a:latin typeface="Calibri"/>
                          <a:ea typeface="Times New Roman"/>
                          <a:cs typeface="Calibri"/>
                        </a:rPr>
                        <a:t> </a:t>
                      </a:r>
                      <a:endParaRPr lang="en-US" sz="18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50614">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Sore Throat</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350614">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Running Nose</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350614">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Headache</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350614">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Loss of smell</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350614">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Loss of taste</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350614">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General Weakness</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392651">
                <a:tc gridSpan="5">
                  <a:txBody>
                    <a:bodyPr/>
                    <a:lstStyle/>
                    <a:p>
                      <a:pPr marL="0" marR="0">
                        <a:lnSpc>
                          <a:spcPct val="115000"/>
                        </a:lnSpc>
                        <a:spcBef>
                          <a:spcPts val="0"/>
                        </a:spcBef>
                        <a:spcAft>
                          <a:spcPts val="0"/>
                        </a:spcAft>
                      </a:pPr>
                      <a:r>
                        <a:rPr lang="en-IN" sz="1400" b="1" dirty="0">
                          <a:solidFill>
                            <a:srgbClr val="000000"/>
                          </a:solidFill>
                          <a:latin typeface="Times New Roman"/>
                          <a:ea typeface="Times New Roman"/>
                          <a:cs typeface="Times New Roman"/>
                        </a:rPr>
                        <a:t>If you have any of the above symptoms, please contact your nearest Doctor as soon as possible.</a:t>
                      </a:r>
                      <a:endParaRPr lang="en-US"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5"/>
                  </a:ext>
                </a:extLst>
              </a:tr>
            </a:tbl>
          </a:graphicData>
        </a:graphic>
      </p:graphicFrame>
      <p:sp>
        <p:nvSpPr>
          <p:cNvPr id="1945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Straight Connector 28"/>
          <p:cNvSpPr>
            <a:spLocks noChangeShapeType="1"/>
          </p:cNvSpPr>
          <p:nvPr/>
        </p:nvSpPr>
        <p:spPr bwMode="auto">
          <a:xfrm>
            <a:off x="457200" y="3505200"/>
            <a:ext cx="8229600" cy="45719"/>
          </a:xfrm>
          <a:prstGeom prst="line">
            <a:avLst/>
          </a:prstGeom>
          <a:noFill/>
          <a:ln w="28575">
            <a:solidFill>
              <a:srgbClr val="C00000"/>
            </a:solidFill>
            <a:round/>
            <a:headEnd/>
            <a:tailEnd/>
          </a:ln>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882055577"/>
              </p:ext>
            </p:extLst>
          </p:nvPr>
        </p:nvGraphicFramePr>
        <p:xfrm>
          <a:off x="356419" y="236216"/>
          <a:ext cx="8305798" cy="6477006"/>
        </p:xfrm>
        <a:graphic>
          <a:graphicData uri="http://schemas.openxmlformats.org/drawingml/2006/table">
            <a:tbl>
              <a:tblPr/>
              <a:tblGrid>
                <a:gridCol w="2088521">
                  <a:extLst>
                    <a:ext uri="{9D8B030D-6E8A-4147-A177-3AD203B41FA5}">
                      <a16:colId xmlns:a16="http://schemas.microsoft.com/office/drawing/2014/main" val="20000"/>
                    </a:ext>
                  </a:extLst>
                </a:gridCol>
                <a:gridCol w="1528047">
                  <a:extLst>
                    <a:ext uri="{9D8B030D-6E8A-4147-A177-3AD203B41FA5}">
                      <a16:colId xmlns:a16="http://schemas.microsoft.com/office/drawing/2014/main" val="20001"/>
                    </a:ext>
                  </a:extLst>
                </a:gridCol>
                <a:gridCol w="1590532">
                  <a:extLst>
                    <a:ext uri="{9D8B030D-6E8A-4147-A177-3AD203B41FA5}">
                      <a16:colId xmlns:a16="http://schemas.microsoft.com/office/drawing/2014/main" val="20002"/>
                    </a:ext>
                  </a:extLst>
                </a:gridCol>
                <a:gridCol w="1556450">
                  <a:extLst>
                    <a:ext uri="{9D8B030D-6E8A-4147-A177-3AD203B41FA5}">
                      <a16:colId xmlns:a16="http://schemas.microsoft.com/office/drawing/2014/main" val="20003"/>
                    </a:ext>
                  </a:extLst>
                </a:gridCol>
                <a:gridCol w="1542248">
                  <a:extLst>
                    <a:ext uri="{9D8B030D-6E8A-4147-A177-3AD203B41FA5}">
                      <a16:colId xmlns:a16="http://schemas.microsoft.com/office/drawing/2014/main" val="20004"/>
                    </a:ext>
                  </a:extLst>
                </a:gridCol>
              </a:tblGrid>
              <a:tr h="401636">
                <a:tc>
                  <a:txBody>
                    <a:bodyPr/>
                    <a:lstStyle/>
                    <a:p>
                      <a:pPr>
                        <a:lnSpc>
                          <a:spcPct val="115000"/>
                        </a:lnSpc>
                      </a:pPr>
                      <a:endParaRPr lang="en-US" sz="1600" dirty="0">
                        <a:latin typeface="Calibri"/>
                        <a:ea typeface="Times New Roman"/>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lnSpc>
                          <a:spcPct val="115000"/>
                        </a:lnSpc>
                        <a:spcBef>
                          <a:spcPts val="0"/>
                        </a:spcBef>
                        <a:spcAft>
                          <a:spcPts val="0"/>
                        </a:spcAft>
                      </a:pPr>
                      <a:r>
                        <a:rPr lang="en-IN" sz="1600" b="1">
                          <a:solidFill>
                            <a:srgbClr val="000000"/>
                          </a:solidFill>
                          <a:latin typeface="Times New Roman"/>
                          <a:ea typeface="Times New Roman"/>
                          <a:cs typeface="Times New Roman"/>
                        </a:rPr>
                        <a:t>Day-13</a:t>
                      </a:r>
                      <a:endParaRPr lang="en-US" sz="16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600" b="1" dirty="0">
                          <a:solidFill>
                            <a:srgbClr val="000000"/>
                          </a:solidFill>
                          <a:latin typeface="Times New Roman"/>
                          <a:ea typeface="Times New Roman"/>
                          <a:cs typeface="Times New Roman"/>
                        </a:rPr>
                        <a:t>Day-14</a:t>
                      </a:r>
                      <a:endParaRPr lang="en-US" sz="16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600" b="1" dirty="0">
                          <a:solidFill>
                            <a:srgbClr val="000000"/>
                          </a:solidFill>
                          <a:latin typeface="Times New Roman"/>
                          <a:ea typeface="Times New Roman"/>
                          <a:cs typeface="Times New Roman"/>
                        </a:rPr>
                        <a:t>Day-15</a:t>
                      </a:r>
                      <a:endParaRPr lang="en-US" sz="16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600" b="1">
                          <a:solidFill>
                            <a:srgbClr val="000000"/>
                          </a:solidFill>
                          <a:latin typeface="Times New Roman"/>
                          <a:ea typeface="Times New Roman"/>
                          <a:cs typeface="Times New Roman"/>
                        </a:rPr>
                        <a:t>Day-16</a:t>
                      </a:r>
                      <a:endParaRPr lang="en-US" sz="16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67800">
                <a:tc>
                  <a:txBody>
                    <a:bodyPr/>
                    <a:lstStyle/>
                    <a:p>
                      <a:pPr>
                        <a:lnSpc>
                          <a:spcPct val="115000"/>
                        </a:lnSpc>
                      </a:pPr>
                      <a:endParaRPr lang="en-US" sz="1600">
                        <a:latin typeface="Calibri"/>
                        <a:ea typeface="Times New Roman"/>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200" b="1">
                          <a:solidFill>
                            <a:srgbClr val="000000"/>
                          </a:solidFill>
                          <a:latin typeface="Times New Roman"/>
                          <a:ea typeface="Times New Roman"/>
                          <a:cs typeface="Times New Roman"/>
                        </a:rPr>
                        <a:t>Date: __/__/__</a:t>
                      </a:r>
                      <a:endParaRPr lang="en-US" sz="16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200" b="1">
                          <a:solidFill>
                            <a:srgbClr val="000000"/>
                          </a:solidFill>
                          <a:latin typeface="Times New Roman"/>
                          <a:ea typeface="Times New Roman"/>
                          <a:cs typeface="Times New Roman"/>
                        </a:rPr>
                        <a:t>Date: __/__/____</a:t>
                      </a:r>
                      <a:endParaRPr lang="en-US" sz="16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200" b="1">
                          <a:solidFill>
                            <a:srgbClr val="000000"/>
                          </a:solidFill>
                          <a:latin typeface="Times New Roman"/>
                          <a:ea typeface="Times New Roman"/>
                          <a:cs typeface="Times New Roman"/>
                        </a:rPr>
                        <a:t>Date: __/__/____</a:t>
                      </a:r>
                      <a:endParaRPr lang="en-US" sz="16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200" b="1">
                          <a:solidFill>
                            <a:srgbClr val="000000"/>
                          </a:solidFill>
                          <a:latin typeface="Times New Roman"/>
                          <a:ea typeface="Times New Roman"/>
                          <a:cs typeface="Times New Roman"/>
                        </a:rPr>
                        <a:t>Date: __/__/__</a:t>
                      </a:r>
                      <a:endParaRPr lang="en-US" sz="16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38148">
                <a:tc>
                  <a:txBody>
                    <a:bodyPr/>
                    <a:lstStyle/>
                    <a:p>
                      <a:pPr marL="0" marR="0" algn="ctr">
                        <a:lnSpc>
                          <a:spcPct val="115000"/>
                        </a:lnSpc>
                        <a:spcBef>
                          <a:spcPts val="0"/>
                        </a:spcBef>
                        <a:spcAft>
                          <a:spcPts val="0"/>
                        </a:spcAft>
                      </a:pPr>
                      <a:r>
                        <a:rPr lang="en-IN" sz="1800" b="1">
                          <a:solidFill>
                            <a:srgbClr val="000000"/>
                          </a:solidFill>
                          <a:latin typeface="Times New Roman"/>
                          <a:ea typeface="Times New Roman"/>
                          <a:cs typeface="Times New Roman"/>
                        </a:rPr>
                        <a:t>Check if you have:</a:t>
                      </a:r>
                      <a:endParaRPr lang="en-US" sz="16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IN" sz="1600" b="1">
                          <a:solidFill>
                            <a:srgbClr val="000000"/>
                          </a:solidFill>
                          <a:latin typeface="Times New Roman"/>
                          <a:ea typeface="Calibri"/>
                          <a:cs typeface="Times New Roman"/>
                        </a:rPr>
                        <a:t>Put mark:</a:t>
                      </a:r>
                      <a:r>
                        <a:rPr lang="en-IN" sz="1600" b="1">
                          <a:solidFill>
                            <a:srgbClr val="000000"/>
                          </a:solidFill>
                          <a:latin typeface="Calibri"/>
                          <a:ea typeface="Calibri"/>
                          <a:cs typeface="Calibri"/>
                          <a:sym typeface="Wingdings"/>
                        </a:rPr>
                        <a:t></a:t>
                      </a:r>
                      <a:r>
                        <a:rPr lang="en-IN" sz="1600" b="1">
                          <a:solidFill>
                            <a:srgbClr val="000000"/>
                          </a:solidFill>
                          <a:latin typeface="Times New Roman"/>
                          <a:ea typeface="Calibri"/>
                          <a:cs typeface="Times New Roman"/>
                        </a:rPr>
                        <a:t>/</a:t>
                      </a:r>
                      <a:r>
                        <a:rPr lang="en-IN" sz="1600" b="1">
                          <a:solidFill>
                            <a:srgbClr val="000000"/>
                          </a:solidFill>
                          <a:latin typeface="Calibri"/>
                          <a:ea typeface="Calibri"/>
                          <a:cs typeface="Calibri"/>
                          <a:sym typeface="Wingdings"/>
                        </a:rPr>
                        <a:t></a:t>
                      </a:r>
                      <a:endParaRPr lang="en-US" sz="16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IN" sz="1600" b="1">
                          <a:solidFill>
                            <a:srgbClr val="000000"/>
                          </a:solidFill>
                          <a:latin typeface="Times New Roman"/>
                          <a:ea typeface="Calibri"/>
                          <a:cs typeface="Times New Roman"/>
                        </a:rPr>
                        <a:t>Put mark:</a:t>
                      </a:r>
                      <a:r>
                        <a:rPr lang="en-IN" sz="1600" b="1">
                          <a:solidFill>
                            <a:srgbClr val="000000"/>
                          </a:solidFill>
                          <a:latin typeface="Calibri"/>
                          <a:ea typeface="Calibri"/>
                          <a:cs typeface="Calibri"/>
                          <a:sym typeface="Wingdings"/>
                        </a:rPr>
                        <a:t></a:t>
                      </a:r>
                      <a:r>
                        <a:rPr lang="en-IN" sz="1600" b="1">
                          <a:solidFill>
                            <a:srgbClr val="000000"/>
                          </a:solidFill>
                          <a:latin typeface="Times New Roman"/>
                          <a:ea typeface="Calibri"/>
                          <a:cs typeface="Times New Roman"/>
                        </a:rPr>
                        <a:t>/</a:t>
                      </a:r>
                      <a:r>
                        <a:rPr lang="en-IN" sz="1600" b="1">
                          <a:solidFill>
                            <a:srgbClr val="000000"/>
                          </a:solidFill>
                          <a:latin typeface="Calibri"/>
                          <a:ea typeface="Calibri"/>
                          <a:cs typeface="Calibri"/>
                          <a:sym typeface="Wingdings"/>
                        </a:rPr>
                        <a:t></a:t>
                      </a:r>
                      <a:endParaRPr lang="en-US" sz="16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IN" sz="1600" b="1">
                          <a:solidFill>
                            <a:srgbClr val="000000"/>
                          </a:solidFill>
                          <a:latin typeface="Times New Roman"/>
                          <a:ea typeface="Calibri"/>
                          <a:cs typeface="Times New Roman"/>
                        </a:rPr>
                        <a:t>Put mark:</a:t>
                      </a:r>
                      <a:r>
                        <a:rPr lang="en-IN" sz="1600" b="1">
                          <a:solidFill>
                            <a:srgbClr val="000000"/>
                          </a:solidFill>
                          <a:latin typeface="Calibri"/>
                          <a:ea typeface="Calibri"/>
                          <a:cs typeface="Calibri"/>
                          <a:sym typeface="Wingdings"/>
                        </a:rPr>
                        <a:t></a:t>
                      </a:r>
                      <a:r>
                        <a:rPr lang="en-IN" sz="1600" b="1">
                          <a:solidFill>
                            <a:srgbClr val="000000"/>
                          </a:solidFill>
                          <a:latin typeface="Times New Roman"/>
                          <a:ea typeface="Calibri"/>
                          <a:cs typeface="Times New Roman"/>
                        </a:rPr>
                        <a:t>/</a:t>
                      </a:r>
                      <a:r>
                        <a:rPr lang="en-IN" sz="1600" b="1">
                          <a:solidFill>
                            <a:srgbClr val="000000"/>
                          </a:solidFill>
                          <a:latin typeface="Calibri"/>
                          <a:ea typeface="Calibri"/>
                          <a:cs typeface="Calibri"/>
                          <a:sym typeface="Wingdings"/>
                        </a:rPr>
                        <a:t></a:t>
                      </a:r>
                      <a:endParaRPr lang="en-US" sz="16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IN" sz="1600" b="1">
                          <a:solidFill>
                            <a:srgbClr val="000000"/>
                          </a:solidFill>
                          <a:latin typeface="Times New Roman"/>
                          <a:ea typeface="Calibri"/>
                          <a:cs typeface="Times New Roman"/>
                        </a:rPr>
                        <a:t>Put mark:</a:t>
                      </a:r>
                      <a:r>
                        <a:rPr lang="en-IN" sz="1600" b="1">
                          <a:solidFill>
                            <a:srgbClr val="000000"/>
                          </a:solidFill>
                          <a:latin typeface="Calibri"/>
                          <a:ea typeface="Calibri"/>
                          <a:cs typeface="Calibri"/>
                          <a:sym typeface="Wingdings"/>
                        </a:rPr>
                        <a:t></a:t>
                      </a:r>
                      <a:r>
                        <a:rPr lang="en-IN" sz="1600" b="1">
                          <a:solidFill>
                            <a:srgbClr val="000000"/>
                          </a:solidFill>
                          <a:latin typeface="Times New Roman"/>
                          <a:ea typeface="Calibri"/>
                          <a:cs typeface="Times New Roman"/>
                        </a:rPr>
                        <a:t>/</a:t>
                      </a:r>
                      <a:r>
                        <a:rPr lang="en-IN" sz="1600" b="1">
                          <a:solidFill>
                            <a:srgbClr val="000000"/>
                          </a:solidFill>
                          <a:latin typeface="Calibri"/>
                          <a:ea typeface="Calibri"/>
                          <a:cs typeface="Calibri"/>
                          <a:sym typeface="Wingdings"/>
                        </a:rPr>
                        <a:t></a:t>
                      </a:r>
                      <a:endParaRPr lang="en-US" sz="16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01636">
                <a:tc>
                  <a:txBody>
                    <a:bodyPr/>
                    <a:lstStyle/>
                    <a:p>
                      <a:pPr marL="0" marR="0">
                        <a:lnSpc>
                          <a:spcPct val="115000"/>
                        </a:lnSpc>
                        <a:spcBef>
                          <a:spcPts val="0"/>
                        </a:spcBef>
                        <a:spcAft>
                          <a:spcPts val="0"/>
                        </a:spcAft>
                      </a:pPr>
                      <a:r>
                        <a:rPr lang="en-IN" sz="1600" b="1" dirty="0">
                          <a:solidFill>
                            <a:srgbClr val="000000"/>
                          </a:solidFill>
                          <a:latin typeface="Times New Roman"/>
                          <a:ea typeface="Times New Roman"/>
                          <a:cs typeface="Times New Roman"/>
                        </a:rPr>
                        <a:t>Had your medicines</a:t>
                      </a:r>
                      <a:endParaRPr lang="en-US" sz="16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6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6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6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6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01636">
                <a:tc>
                  <a:txBody>
                    <a:bodyPr/>
                    <a:lstStyle/>
                    <a:p>
                      <a:pPr marL="0" marR="0">
                        <a:lnSpc>
                          <a:spcPct val="115000"/>
                        </a:lnSpc>
                        <a:spcBef>
                          <a:spcPts val="0"/>
                        </a:spcBef>
                        <a:spcAft>
                          <a:spcPts val="0"/>
                        </a:spcAft>
                      </a:pPr>
                      <a:r>
                        <a:rPr lang="en-IN" sz="1600" b="1">
                          <a:solidFill>
                            <a:srgbClr val="000000"/>
                          </a:solidFill>
                          <a:latin typeface="Times New Roman"/>
                          <a:ea typeface="Times New Roman"/>
                          <a:cs typeface="Times New Roman"/>
                        </a:rPr>
                        <a:t>Exercised/ Walked</a:t>
                      </a:r>
                      <a:endParaRPr lang="en-US" sz="16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6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6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6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6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01636">
                <a:tc>
                  <a:txBody>
                    <a:bodyPr/>
                    <a:lstStyle/>
                    <a:p>
                      <a:pPr marL="0" marR="0">
                        <a:lnSpc>
                          <a:spcPct val="115000"/>
                        </a:lnSpc>
                        <a:spcBef>
                          <a:spcPts val="0"/>
                        </a:spcBef>
                        <a:spcAft>
                          <a:spcPts val="0"/>
                        </a:spcAft>
                      </a:pPr>
                      <a:r>
                        <a:rPr lang="en-IN" sz="1600" b="1">
                          <a:solidFill>
                            <a:srgbClr val="000000"/>
                          </a:solidFill>
                          <a:latin typeface="Times New Roman"/>
                          <a:ea typeface="Times New Roman"/>
                          <a:cs typeface="Times New Roman"/>
                        </a:rPr>
                        <a:t>Meditated</a:t>
                      </a:r>
                      <a:endParaRPr lang="en-US" sz="16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6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6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6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6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01636">
                <a:tc>
                  <a:txBody>
                    <a:bodyPr/>
                    <a:lstStyle/>
                    <a:p>
                      <a:pPr marL="0" marR="0">
                        <a:lnSpc>
                          <a:spcPct val="115000"/>
                        </a:lnSpc>
                        <a:spcBef>
                          <a:spcPts val="0"/>
                        </a:spcBef>
                        <a:spcAft>
                          <a:spcPts val="0"/>
                        </a:spcAft>
                      </a:pPr>
                      <a:r>
                        <a:rPr lang="en-IN" sz="1600" b="1">
                          <a:solidFill>
                            <a:srgbClr val="000000"/>
                          </a:solidFill>
                          <a:latin typeface="Times New Roman"/>
                          <a:ea typeface="Times New Roman"/>
                          <a:cs typeface="Times New Roman"/>
                        </a:rPr>
                        <a:t>Drank enough water</a:t>
                      </a:r>
                      <a:endParaRPr lang="en-US" sz="16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6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6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6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6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01636">
                <a:tc>
                  <a:txBody>
                    <a:bodyPr/>
                    <a:lstStyle/>
                    <a:p>
                      <a:pPr marL="0" marR="0">
                        <a:lnSpc>
                          <a:spcPct val="115000"/>
                        </a:lnSpc>
                        <a:spcBef>
                          <a:spcPts val="0"/>
                        </a:spcBef>
                        <a:spcAft>
                          <a:spcPts val="0"/>
                        </a:spcAft>
                      </a:pPr>
                      <a:r>
                        <a:rPr lang="en-IN" sz="1600" b="1">
                          <a:solidFill>
                            <a:srgbClr val="000000"/>
                          </a:solidFill>
                          <a:latin typeface="Times New Roman"/>
                          <a:ea typeface="Times New Roman"/>
                          <a:cs typeface="Times New Roman"/>
                        </a:rPr>
                        <a:t>Fever</a:t>
                      </a:r>
                      <a:endParaRPr lang="en-US" sz="16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600">
                          <a:solidFill>
                            <a:srgbClr val="000000"/>
                          </a:solidFill>
                          <a:latin typeface="Calibri"/>
                          <a:ea typeface="Times New Roman"/>
                          <a:cs typeface="Calibri"/>
                        </a:rPr>
                        <a:t> </a:t>
                      </a:r>
                      <a:endParaRPr lang="en-US" sz="16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600">
                          <a:solidFill>
                            <a:srgbClr val="000000"/>
                          </a:solidFill>
                          <a:latin typeface="Calibri"/>
                          <a:ea typeface="Times New Roman"/>
                          <a:cs typeface="Calibri"/>
                        </a:rPr>
                        <a:t> </a:t>
                      </a:r>
                      <a:endParaRPr lang="en-US" sz="16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600">
                          <a:solidFill>
                            <a:srgbClr val="000000"/>
                          </a:solidFill>
                          <a:latin typeface="Calibri"/>
                          <a:ea typeface="Times New Roman"/>
                          <a:cs typeface="Calibri"/>
                        </a:rPr>
                        <a:t> </a:t>
                      </a:r>
                      <a:endParaRPr lang="en-US" sz="16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6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401636">
                <a:tc>
                  <a:txBody>
                    <a:bodyPr/>
                    <a:lstStyle/>
                    <a:p>
                      <a:pPr marL="0" marR="0">
                        <a:lnSpc>
                          <a:spcPct val="115000"/>
                        </a:lnSpc>
                        <a:spcBef>
                          <a:spcPts val="0"/>
                        </a:spcBef>
                        <a:spcAft>
                          <a:spcPts val="0"/>
                        </a:spcAft>
                      </a:pPr>
                      <a:r>
                        <a:rPr lang="en-IN" sz="1600" b="1">
                          <a:solidFill>
                            <a:srgbClr val="000000"/>
                          </a:solidFill>
                          <a:latin typeface="Times New Roman"/>
                          <a:ea typeface="Times New Roman"/>
                          <a:cs typeface="Times New Roman"/>
                        </a:rPr>
                        <a:t>Cough</a:t>
                      </a:r>
                      <a:endParaRPr lang="en-US" sz="16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600">
                          <a:solidFill>
                            <a:srgbClr val="000000"/>
                          </a:solidFill>
                          <a:latin typeface="Calibri"/>
                          <a:ea typeface="Times New Roman"/>
                          <a:cs typeface="Calibri"/>
                        </a:rPr>
                        <a:t> </a:t>
                      </a:r>
                      <a:endParaRPr lang="en-US" sz="16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600">
                          <a:solidFill>
                            <a:srgbClr val="000000"/>
                          </a:solidFill>
                          <a:latin typeface="Calibri"/>
                          <a:ea typeface="Times New Roman"/>
                          <a:cs typeface="Calibri"/>
                        </a:rPr>
                        <a:t> </a:t>
                      </a:r>
                      <a:endParaRPr lang="en-US" sz="16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600">
                          <a:solidFill>
                            <a:srgbClr val="000000"/>
                          </a:solidFill>
                          <a:latin typeface="Calibri"/>
                          <a:ea typeface="Times New Roman"/>
                          <a:cs typeface="Calibri"/>
                        </a:rPr>
                        <a:t> </a:t>
                      </a:r>
                      <a:endParaRPr lang="en-US" sz="16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6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401636">
                <a:tc>
                  <a:txBody>
                    <a:bodyPr/>
                    <a:lstStyle/>
                    <a:p>
                      <a:pPr marL="0" marR="0">
                        <a:lnSpc>
                          <a:spcPct val="115000"/>
                        </a:lnSpc>
                        <a:spcBef>
                          <a:spcPts val="0"/>
                        </a:spcBef>
                        <a:spcAft>
                          <a:spcPts val="0"/>
                        </a:spcAft>
                      </a:pPr>
                      <a:r>
                        <a:rPr lang="en-IN" sz="1600" b="1">
                          <a:solidFill>
                            <a:srgbClr val="000000"/>
                          </a:solidFill>
                          <a:latin typeface="Times New Roman"/>
                          <a:ea typeface="Times New Roman"/>
                          <a:cs typeface="Times New Roman"/>
                        </a:rPr>
                        <a:t>Sore Throat</a:t>
                      </a:r>
                      <a:endParaRPr lang="en-US" sz="16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600" dirty="0">
                          <a:solidFill>
                            <a:srgbClr val="000000"/>
                          </a:solidFill>
                          <a:latin typeface="Calibri"/>
                          <a:ea typeface="Times New Roman"/>
                          <a:cs typeface="Calibri"/>
                        </a:rPr>
                        <a:t> </a:t>
                      </a:r>
                      <a:endParaRPr lang="en-US" sz="16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600">
                          <a:solidFill>
                            <a:srgbClr val="000000"/>
                          </a:solidFill>
                          <a:latin typeface="Calibri"/>
                          <a:ea typeface="Times New Roman"/>
                          <a:cs typeface="Calibri"/>
                        </a:rPr>
                        <a:t> </a:t>
                      </a:r>
                      <a:endParaRPr lang="en-US" sz="16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600">
                          <a:solidFill>
                            <a:srgbClr val="000000"/>
                          </a:solidFill>
                          <a:latin typeface="Calibri"/>
                          <a:ea typeface="Times New Roman"/>
                          <a:cs typeface="Calibri"/>
                        </a:rPr>
                        <a:t> </a:t>
                      </a:r>
                      <a:endParaRPr lang="en-US" sz="16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6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401636">
                <a:tc>
                  <a:txBody>
                    <a:bodyPr/>
                    <a:lstStyle/>
                    <a:p>
                      <a:pPr marL="0" marR="0">
                        <a:lnSpc>
                          <a:spcPct val="115000"/>
                        </a:lnSpc>
                        <a:spcBef>
                          <a:spcPts val="0"/>
                        </a:spcBef>
                        <a:spcAft>
                          <a:spcPts val="0"/>
                        </a:spcAft>
                      </a:pPr>
                      <a:r>
                        <a:rPr lang="en-IN" sz="1600" b="1">
                          <a:solidFill>
                            <a:srgbClr val="000000"/>
                          </a:solidFill>
                          <a:latin typeface="Times New Roman"/>
                          <a:ea typeface="Times New Roman"/>
                          <a:cs typeface="Times New Roman"/>
                        </a:rPr>
                        <a:t>Running Nose</a:t>
                      </a:r>
                      <a:endParaRPr lang="en-US" sz="16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600">
                          <a:solidFill>
                            <a:srgbClr val="000000"/>
                          </a:solidFill>
                          <a:latin typeface="Calibri"/>
                          <a:ea typeface="Times New Roman"/>
                          <a:cs typeface="Calibri"/>
                        </a:rPr>
                        <a:t> </a:t>
                      </a:r>
                      <a:endParaRPr lang="en-US" sz="16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600" dirty="0">
                          <a:solidFill>
                            <a:srgbClr val="000000"/>
                          </a:solidFill>
                          <a:latin typeface="Calibri"/>
                          <a:ea typeface="Times New Roman"/>
                          <a:cs typeface="Calibri"/>
                        </a:rPr>
                        <a:t> </a:t>
                      </a:r>
                      <a:endParaRPr lang="en-US" sz="16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600">
                          <a:solidFill>
                            <a:srgbClr val="000000"/>
                          </a:solidFill>
                          <a:latin typeface="Calibri"/>
                          <a:ea typeface="Times New Roman"/>
                          <a:cs typeface="Calibri"/>
                        </a:rPr>
                        <a:t> </a:t>
                      </a:r>
                      <a:endParaRPr lang="en-US" sz="16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6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401636">
                <a:tc>
                  <a:txBody>
                    <a:bodyPr/>
                    <a:lstStyle/>
                    <a:p>
                      <a:pPr marL="0" marR="0">
                        <a:lnSpc>
                          <a:spcPct val="115000"/>
                        </a:lnSpc>
                        <a:spcBef>
                          <a:spcPts val="0"/>
                        </a:spcBef>
                        <a:spcAft>
                          <a:spcPts val="0"/>
                        </a:spcAft>
                      </a:pPr>
                      <a:r>
                        <a:rPr lang="en-IN" sz="1600" b="1">
                          <a:solidFill>
                            <a:srgbClr val="000000"/>
                          </a:solidFill>
                          <a:latin typeface="Times New Roman"/>
                          <a:ea typeface="Times New Roman"/>
                          <a:cs typeface="Times New Roman"/>
                        </a:rPr>
                        <a:t>Headache</a:t>
                      </a:r>
                      <a:endParaRPr lang="en-US" sz="16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600">
                          <a:solidFill>
                            <a:srgbClr val="000000"/>
                          </a:solidFill>
                          <a:latin typeface="Calibri"/>
                          <a:ea typeface="Times New Roman"/>
                          <a:cs typeface="Calibri"/>
                        </a:rPr>
                        <a:t> </a:t>
                      </a:r>
                      <a:endParaRPr lang="en-US" sz="16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600">
                          <a:solidFill>
                            <a:srgbClr val="000000"/>
                          </a:solidFill>
                          <a:latin typeface="Calibri"/>
                          <a:ea typeface="Times New Roman"/>
                          <a:cs typeface="Calibri"/>
                        </a:rPr>
                        <a:t> </a:t>
                      </a:r>
                      <a:endParaRPr lang="en-US" sz="16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600">
                          <a:solidFill>
                            <a:srgbClr val="000000"/>
                          </a:solidFill>
                          <a:latin typeface="Calibri"/>
                          <a:ea typeface="Times New Roman"/>
                          <a:cs typeface="Calibri"/>
                        </a:rPr>
                        <a:t> </a:t>
                      </a:r>
                      <a:endParaRPr lang="en-US" sz="16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6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401636">
                <a:tc>
                  <a:txBody>
                    <a:bodyPr/>
                    <a:lstStyle/>
                    <a:p>
                      <a:pPr marL="0" marR="0">
                        <a:lnSpc>
                          <a:spcPct val="115000"/>
                        </a:lnSpc>
                        <a:spcBef>
                          <a:spcPts val="0"/>
                        </a:spcBef>
                        <a:spcAft>
                          <a:spcPts val="0"/>
                        </a:spcAft>
                      </a:pPr>
                      <a:r>
                        <a:rPr lang="en-IN" sz="1600" b="1">
                          <a:solidFill>
                            <a:srgbClr val="000000"/>
                          </a:solidFill>
                          <a:latin typeface="Times New Roman"/>
                          <a:ea typeface="Times New Roman"/>
                          <a:cs typeface="Times New Roman"/>
                        </a:rPr>
                        <a:t>Loss of smell</a:t>
                      </a:r>
                      <a:endParaRPr lang="en-US" sz="16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600" dirty="0">
                          <a:solidFill>
                            <a:srgbClr val="000000"/>
                          </a:solidFill>
                          <a:latin typeface="Calibri"/>
                          <a:ea typeface="Times New Roman"/>
                          <a:cs typeface="Calibri"/>
                        </a:rPr>
                        <a:t> </a:t>
                      </a:r>
                      <a:endParaRPr lang="en-US" sz="16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600">
                          <a:solidFill>
                            <a:srgbClr val="000000"/>
                          </a:solidFill>
                          <a:latin typeface="Calibri"/>
                          <a:ea typeface="Times New Roman"/>
                          <a:cs typeface="Calibri"/>
                        </a:rPr>
                        <a:t> </a:t>
                      </a:r>
                      <a:endParaRPr lang="en-US" sz="16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600">
                          <a:solidFill>
                            <a:srgbClr val="000000"/>
                          </a:solidFill>
                          <a:latin typeface="Calibri"/>
                          <a:ea typeface="Times New Roman"/>
                          <a:cs typeface="Calibri"/>
                        </a:rPr>
                        <a:t> </a:t>
                      </a:r>
                      <a:endParaRPr lang="en-US" sz="16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6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401636">
                <a:tc>
                  <a:txBody>
                    <a:bodyPr/>
                    <a:lstStyle/>
                    <a:p>
                      <a:pPr marL="0" marR="0">
                        <a:lnSpc>
                          <a:spcPct val="115000"/>
                        </a:lnSpc>
                        <a:spcBef>
                          <a:spcPts val="0"/>
                        </a:spcBef>
                        <a:spcAft>
                          <a:spcPts val="0"/>
                        </a:spcAft>
                      </a:pPr>
                      <a:r>
                        <a:rPr lang="en-IN" sz="1600" b="1">
                          <a:solidFill>
                            <a:srgbClr val="000000"/>
                          </a:solidFill>
                          <a:latin typeface="Times New Roman"/>
                          <a:ea typeface="Times New Roman"/>
                          <a:cs typeface="Times New Roman"/>
                        </a:rPr>
                        <a:t>Loss of taste</a:t>
                      </a:r>
                      <a:endParaRPr lang="en-US" sz="16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600">
                          <a:solidFill>
                            <a:srgbClr val="000000"/>
                          </a:solidFill>
                          <a:latin typeface="Calibri"/>
                          <a:ea typeface="Times New Roman"/>
                          <a:cs typeface="Calibri"/>
                        </a:rPr>
                        <a:t> </a:t>
                      </a:r>
                      <a:endParaRPr lang="en-US" sz="16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600">
                          <a:solidFill>
                            <a:srgbClr val="000000"/>
                          </a:solidFill>
                          <a:latin typeface="Calibri"/>
                          <a:ea typeface="Times New Roman"/>
                          <a:cs typeface="Calibri"/>
                        </a:rPr>
                        <a:t> </a:t>
                      </a:r>
                      <a:endParaRPr lang="en-US" sz="16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600">
                          <a:solidFill>
                            <a:srgbClr val="000000"/>
                          </a:solidFill>
                          <a:latin typeface="Calibri"/>
                          <a:ea typeface="Times New Roman"/>
                          <a:cs typeface="Calibri"/>
                        </a:rPr>
                        <a:t> </a:t>
                      </a:r>
                      <a:endParaRPr lang="en-US" sz="16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6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401636">
                <a:tc>
                  <a:txBody>
                    <a:bodyPr/>
                    <a:lstStyle/>
                    <a:p>
                      <a:pPr marL="0" marR="0">
                        <a:lnSpc>
                          <a:spcPct val="115000"/>
                        </a:lnSpc>
                        <a:spcBef>
                          <a:spcPts val="0"/>
                        </a:spcBef>
                        <a:spcAft>
                          <a:spcPts val="0"/>
                        </a:spcAft>
                      </a:pPr>
                      <a:r>
                        <a:rPr lang="en-IN" sz="1600" b="1">
                          <a:solidFill>
                            <a:srgbClr val="000000"/>
                          </a:solidFill>
                          <a:latin typeface="Times New Roman"/>
                          <a:ea typeface="Times New Roman"/>
                          <a:cs typeface="Times New Roman"/>
                        </a:rPr>
                        <a:t>General Weakness</a:t>
                      </a:r>
                      <a:endParaRPr lang="en-US" sz="16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600">
                          <a:solidFill>
                            <a:srgbClr val="000000"/>
                          </a:solidFill>
                          <a:latin typeface="Calibri"/>
                          <a:ea typeface="Times New Roman"/>
                          <a:cs typeface="Calibri"/>
                        </a:rPr>
                        <a:t> </a:t>
                      </a:r>
                      <a:endParaRPr lang="en-US" sz="16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600">
                          <a:solidFill>
                            <a:srgbClr val="000000"/>
                          </a:solidFill>
                          <a:latin typeface="Calibri"/>
                          <a:ea typeface="Times New Roman"/>
                          <a:cs typeface="Calibri"/>
                        </a:rPr>
                        <a:t> </a:t>
                      </a:r>
                      <a:endParaRPr lang="en-US" sz="16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600">
                          <a:solidFill>
                            <a:srgbClr val="000000"/>
                          </a:solidFill>
                          <a:latin typeface="Calibri"/>
                          <a:ea typeface="Times New Roman"/>
                          <a:cs typeface="Calibri"/>
                        </a:rPr>
                        <a:t> </a:t>
                      </a:r>
                      <a:endParaRPr lang="en-US" sz="16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6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449790">
                <a:tc gridSpan="5">
                  <a:txBody>
                    <a:bodyPr/>
                    <a:lstStyle/>
                    <a:p>
                      <a:pPr marL="0" marR="0">
                        <a:lnSpc>
                          <a:spcPct val="115000"/>
                        </a:lnSpc>
                        <a:spcBef>
                          <a:spcPts val="0"/>
                        </a:spcBef>
                        <a:spcAft>
                          <a:spcPts val="0"/>
                        </a:spcAft>
                      </a:pPr>
                      <a:r>
                        <a:rPr lang="en-IN" sz="1200" b="1" dirty="0">
                          <a:solidFill>
                            <a:srgbClr val="000000"/>
                          </a:solidFill>
                          <a:latin typeface="Times New Roman"/>
                          <a:ea typeface="Times New Roman"/>
                          <a:cs typeface="Times New Roman"/>
                        </a:rPr>
                        <a:t>If you have any of the above symptoms, please contact your nearest Doctor as soon as possible.</a:t>
                      </a:r>
                      <a:endParaRPr lang="en-US" sz="16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5"/>
                  </a:ext>
                </a:extLst>
              </a:tr>
            </a:tbl>
          </a:graphicData>
        </a:graphic>
      </p:graphicFrame>
      <p:sp>
        <p:nvSpPr>
          <p:cNvPr id="2048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483" name="Rectangle 3"/>
          <p:cNvSpPr>
            <a:spLocks noChangeArrowheads="1"/>
          </p:cNvSpPr>
          <p:nvPr/>
        </p:nvSpPr>
        <p:spPr bwMode="auto">
          <a:xfrm>
            <a:off x="0" y="4572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Straight Connector 28"/>
          <p:cNvSpPr>
            <a:spLocks noChangeShapeType="1"/>
          </p:cNvSpPr>
          <p:nvPr/>
        </p:nvSpPr>
        <p:spPr bwMode="auto">
          <a:xfrm flipV="1">
            <a:off x="381000" y="3429000"/>
            <a:ext cx="8382000" cy="45719"/>
          </a:xfrm>
          <a:prstGeom prst="line">
            <a:avLst/>
          </a:prstGeom>
          <a:noFill/>
          <a:ln w="28575">
            <a:solidFill>
              <a:srgbClr val="C00000"/>
            </a:solidFill>
            <a:round/>
            <a:headEnd/>
            <a:tailEnd/>
          </a:ln>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u="sng" dirty="0" smtClean="0">
                <a:latin typeface="Times New Roman" pitchFamily="18" charset="0"/>
                <a:cs typeface="Times New Roman" pitchFamily="18" charset="0"/>
              </a:rPr>
              <a:t>At this Juncture: Elderly Care</a:t>
            </a:r>
            <a:endParaRPr lang="en-US" sz="3200" u="sng"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algn="just"/>
            <a:r>
              <a:rPr lang="en-US" sz="2000" dirty="0" smtClean="0">
                <a:latin typeface="Times New Roman" pitchFamily="18" charset="0"/>
                <a:cs typeface="Times New Roman" pitchFamily="18" charset="0"/>
              </a:rPr>
              <a:t>COVID-19 has impacted several lives and is steadily increasing </a:t>
            </a:r>
          </a:p>
          <a:p>
            <a:pPr algn="just"/>
            <a:r>
              <a:rPr lang="en-US" sz="2000" dirty="0" smtClean="0">
                <a:latin typeface="Times New Roman" pitchFamily="18" charset="0"/>
                <a:cs typeface="Times New Roman" pitchFamily="18" charset="0"/>
              </a:rPr>
              <a:t>While Government has taken stringent actions to contain the spread of COVID-19 by adhering to the Health Advisories, it is also critical for each one of us to follow the advisories and take necessary measures and precautions to break the chain of transmission of the disease</a:t>
            </a:r>
          </a:p>
          <a:p>
            <a:pPr algn="just"/>
            <a:r>
              <a:rPr lang="en-US" sz="2000" dirty="0" smtClean="0">
                <a:latin typeface="Times New Roman" pitchFamily="18" charset="0"/>
                <a:cs typeface="Times New Roman" pitchFamily="18" charset="0"/>
              </a:rPr>
              <a:t>During this COVID era,  Elderly care and Care for Persons with </a:t>
            </a:r>
            <a:r>
              <a:rPr lang="en-US" sz="2000" dirty="0" err="1" smtClean="0">
                <a:latin typeface="Times New Roman" pitchFamily="18" charset="0"/>
                <a:cs typeface="Times New Roman" pitchFamily="18" charset="0"/>
              </a:rPr>
              <a:t>Comorbidities</a:t>
            </a:r>
            <a:r>
              <a:rPr lang="en-US" sz="2000" dirty="0" smtClean="0">
                <a:latin typeface="Times New Roman" pitchFamily="18" charset="0"/>
                <a:cs typeface="Times New Roman" pitchFamily="18" charset="0"/>
              </a:rPr>
              <a:t> is of utmost importance to prevent them from contracting  the disease as they are the Vulnerable population</a:t>
            </a:r>
          </a:p>
          <a:p>
            <a:pPr algn="just"/>
            <a:r>
              <a:rPr lang="en-US" sz="2000" dirty="0" smtClean="0">
                <a:latin typeface="Times New Roman" pitchFamily="18" charset="0"/>
                <a:cs typeface="Times New Roman" pitchFamily="18" charset="0"/>
              </a:rPr>
              <a:t>It is the sole responsibility of every healthcare worker and caregiver in providing essential services and quality care to the Elderly. </a:t>
            </a:r>
          </a:p>
          <a:p>
            <a:pPr>
              <a:buNone/>
            </a:pP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530217500"/>
              </p:ext>
            </p:extLst>
          </p:nvPr>
        </p:nvGraphicFramePr>
        <p:xfrm>
          <a:off x="266700" y="435077"/>
          <a:ext cx="8610600" cy="6324593"/>
        </p:xfrm>
        <a:graphic>
          <a:graphicData uri="http://schemas.openxmlformats.org/drawingml/2006/table">
            <a:tbl>
              <a:tblPr/>
              <a:tblGrid>
                <a:gridCol w="2165163">
                  <a:extLst>
                    <a:ext uri="{9D8B030D-6E8A-4147-A177-3AD203B41FA5}">
                      <a16:colId xmlns:a16="http://schemas.microsoft.com/office/drawing/2014/main" val="20000"/>
                    </a:ext>
                  </a:extLst>
                </a:gridCol>
                <a:gridCol w="1584123">
                  <a:extLst>
                    <a:ext uri="{9D8B030D-6E8A-4147-A177-3AD203B41FA5}">
                      <a16:colId xmlns:a16="http://schemas.microsoft.com/office/drawing/2014/main" val="20001"/>
                    </a:ext>
                  </a:extLst>
                </a:gridCol>
                <a:gridCol w="1648901">
                  <a:extLst>
                    <a:ext uri="{9D8B030D-6E8A-4147-A177-3AD203B41FA5}">
                      <a16:colId xmlns:a16="http://schemas.microsoft.com/office/drawing/2014/main" val="20002"/>
                    </a:ext>
                  </a:extLst>
                </a:gridCol>
                <a:gridCol w="1613568">
                  <a:extLst>
                    <a:ext uri="{9D8B030D-6E8A-4147-A177-3AD203B41FA5}">
                      <a16:colId xmlns:a16="http://schemas.microsoft.com/office/drawing/2014/main" val="20003"/>
                    </a:ext>
                  </a:extLst>
                </a:gridCol>
                <a:gridCol w="1598845">
                  <a:extLst>
                    <a:ext uri="{9D8B030D-6E8A-4147-A177-3AD203B41FA5}">
                      <a16:colId xmlns:a16="http://schemas.microsoft.com/office/drawing/2014/main" val="20004"/>
                    </a:ext>
                  </a:extLst>
                </a:gridCol>
              </a:tblGrid>
              <a:tr h="388907">
                <a:tc>
                  <a:txBody>
                    <a:bodyPr/>
                    <a:lstStyle/>
                    <a:p>
                      <a:pPr>
                        <a:lnSpc>
                          <a:spcPct val="115000"/>
                        </a:lnSpc>
                      </a:pPr>
                      <a:endParaRPr lang="en-US" sz="1800" dirty="0">
                        <a:latin typeface="Calibri"/>
                        <a:ea typeface="Times New Roman"/>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lnSpc>
                          <a:spcPct val="115000"/>
                        </a:lnSpc>
                        <a:spcBef>
                          <a:spcPts val="0"/>
                        </a:spcBef>
                        <a:spcAft>
                          <a:spcPts val="0"/>
                        </a:spcAft>
                      </a:pPr>
                      <a:r>
                        <a:rPr lang="en-IN" sz="1800" b="1">
                          <a:solidFill>
                            <a:srgbClr val="000000"/>
                          </a:solidFill>
                          <a:latin typeface="Times New Roman"/>
                          <a:ea typeface="Times New Roman"/>
                          <a:cs typeface="Times New Roman"/>
                        </a:rPr>
                        <a:t>Day-17</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800" b="1">
                          <a:solidFill>
                            <a:srgbClr val="000000"/>
                          </a:solidFill>
                          <a:latin typeface="Times New Roman"/>
                          <a:ea typeface="Times New Roman"/>
                          <a:cs typeface="Times New Roman"/>
                        </a:rPr>
                        <a:t>Day-18</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800" b="1">
                          <a:solidFill>
                            <a:srgbClr val="000000"/>
                          </a:solidFill>
                          <a:latin typeface="Times New Roman"/>
                          <a:ea typeface="Times New Roman"/>
                          <a:cs typeface="Times New Roman"/>
                        </a:rPr>
                        <a:t>Day-19</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800" b="1">
                          <a:solidFill>
                            <a:srgbClr val="000000"/>
                          </a:solidFill>
                          <a:latin typeface="Times New Roman"/>
                          <a:ea typeface="Times New Roman"/>
                          <a:cs typeface="Times New Roman"/>
                        </a:rPr>
                        <a:t>Day-20</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09005">
                <a:tc>
                  <a:txBody>
                    <a:bodyPr/>
                    <a:lstStyle/>
                    <a:p>
                      <a:pPr>
                        <a:lnSpc>
                          <a:spcPct val="115000"/>
                        </a:lnSpc>
                      </a:pPr>
                      <a:endParaRPr lang="en-US" sz="1800">
                        <a:latin typeface="Calibri"/>
                        <a:ea typeface="Times New Roman"/>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400" b="1">
                          <a:solidFill>
                            <a:srgbClr val="000000"/>
                          </a:solidFill>
                          <a:latin typeface="Times New Roman"/>
                          <a:ea typeface="Times New Roman"/>
                          <a:cs typeface="Times New Roman"/>
                        </a:rPr>
                        <a:t>Date: __/__/__</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400" b="1">
                          <a:solidFill>
                            <a:srgbClr val="000000"/>
                          </a:solidFill>
                          <a:latin typeface="Times New Roman"/>
                          <a:ea typeface="Times New Roman"/>
                          <a:cs typeface="Times New Roman"/>
                        </a:rPr>
                        <a:t>Date: __/__/____</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400" b="1">
                          <a:solidFill>
                            <a:srgbClr val="000000"/>
                          </a:solidFill>
                          <a:latin typeface="Times New Roman"/>
                          <a:ea typeface="Times New Roman"/>
                          <a:cs typeface="Times New Roman"/>
                        </a:rPr>
                        <a:t>Date: __/__/____</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400" b="1">
                          <a:solidFill>
                            <a:srgbClr val="000000"/>
                          </a:solidFill>
                          <a:latin typeface="Times New Roman"/>
                          <a:ea typeface="Times New Roman"/>
                          <a:cs typeface="Times New Roman"/>
                        </a:rPr>
                        <a:t>Date: __/__/__</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4262">
                <a:tc>
                  <a:txBody>
                    <a:bodyPr/>
                    <a:lstStyle/>
                    <a:p>
                      <a:pPr marL="0" marR="0" algn="ctr">
                        <a:lnSpc>
                          <a:spcPct val="115000"/>
                        </a:lnSpc>
                        <a:spcBef>
                          <a:spcPts val="0"/>
                        </a:spcBef>
                        <a:spcAft>
                          <a:spcPts val="0"/>
                        </a:spcAft>
                      </a:pPr>
                      <a:r>
                        <a:rPr lang="en-IN" sz="2000" b="1">
                          <a:solidFill>
                            <a:srgbClr val="000000"/>
                          </a:solidFill>
                          <a:latin typeface="Times New Roman"/>
                          <a:ea typeface="Times New Roman"/>
                          <a:cs typeface="Times New Roman"/>
                        </a:rPr>
                        <a:t>Check if you have:</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IN" sz="1800" b="1">
                          <a:solidFill>
                            <a:srgbClr val="000000"/>
                          </a:solidFill>
                          <a:latin typeface="Times New Roman"/>
                          <a:ea typeface="Calibri"/>
                          <a:cs typeface="Times New Roman"/>
                        </a:rPr>
                        <a:t>Put mark:</a:t>
                      </a:r>
                      <a:r>
                        <a:rPr lang="en-IN" sz="1800" b="1">
                          <a:solidFill>
                            <a:srgbClr val="000000"/>
                          </a:solidFill>
                          <a:latin typeface="Calibri"/>
                          <a:ea typeface="Calibri"/>
                          <a:cs typeface="Calibri"/>
                          <a:sym typeface="Wingdings"/>
                        </a:rPr>
                        <a:t></a:t>
                      </a:r>
                      <a:r>
                        <a:rPr lang="en-IN" sz="1800" b="1">
                          <a:solidFill>
                            <a:srgbClr val="000000"/>
                          </a:solidFill>
                          <a:latin typeface="Times New Roman"/>
                          <a:ea typeface="Calibri"/>
                          <a:cs typeface="Times New Roman"/>
                        </a:rPr>
                        <a:t>/</a:t>
                      </a:r>
                      <a:r>
                        <a:rPr lang="en-IN" sz="1800" b="1">
                          <a:solidFill>
                            <a:srgbClr val="000000"/>
                          </a:solidFill>
                          <a:latin typeface="Calibri"/>
                          <a:ea typeface="Calibri"/>
                          <a:cs typeface="Calibri"/>
                          <a:sym typeface="Wingdings"/>
                        </a:rPr>
                        <a:t></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IN" sz="1800" b="1">
                          <a:solidFill>
                            <a:srgbClr val="000000"/>
                          </a:solidFill>
                          <a:latin typeface="Times New Roman"/>
                          <a:ea typeface="Calibri"/>
                          <a:cs typeface="Times New Roman"/>
                        </a:rPr>
                        <a:t>Put mark:</a:t>
                      </a:r>
                      <a:r>
                        <a:rPr lang="en-IN" sz="1800" b="1">
                          <a:solidFill>
                            <a:srgbClr val="000000"/>
                          </a:solidFill>
                          <a:latin typeface="Calibri"/>
                          <a:ea typeface="Calibri"/>
                          <a:cs typeface="Calibri"/>
                          <a:sym typeface="Wingdings"/>
                        </a:rPr>
                        <a:t></a:t>
                      </a:r>
                      <a:r>
                        <a:rPr lang="en-IN" sz="1800" b="1">
                          <a:solidFill>
                            <a:srgbClr val="000000"/>
                          </a:solidFill>
                          <a:latin typeface="Times New Roman"/>
                          <a:ea typeface="Calibri"/>
                          <a:cs typeface="Times New Roman"/>
                        </a:rPr>
                        <a:t>/</a:t>
                      </a:r>
                      <a:r>
                        <a:rPr lang="en-IN" sz="1800" b="1">
                          <a:solidFill>
                            <a:srgbClr val="000000"/>
                          </a:solidFill>
                          <a:latin typeface="Calibri"/>
                          <a:ea typeface="Calibri"/>
                          <a:cs typeface="Calibri"/>
                          <a:sym typeface="Wingdings"/>
                        </a:rPr>
                        <a:t></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IN" sz="1800" b="1">
                          <a:solidFill>
                            <a:srgbClr val="000000"/>
                          </a:solidFill>
                          <a:latin typeface="Times New Roman"/>
                          <a:ea typeface="Calibri"/>
                          <a:cs typeface="Times New Roman"/>
                        </a:rPr>
                        <a:t>Put mark:</a:t>
                      </a:r>
                      <a:r>
                        <a:rPr lang="en-IN" sz="1800" b="1">
                          <a:solidFill>
                            <a:srgbClr val="000000"/>
                          </a:solidFill>
                          <a:latin typeface="Calibri"/>
                          <a:ea typeface="Calibri"/>
                          <a:cs typeface="Calibri"/>
                          <a:sym typeface="Wingdings"/>
                        </a:rPr>
                        <a:t></a:t>
                      </a:r>
                      <a:r>
                        <a:rPr lang="en-IN" sz="1800" b="1">
                          <a:solidFill>
                            <a:srgbClr val="000000"/>
                          </a:solidFill>
                          <a:latin typeface="Times New Roman"/>
                          <a:ea typeface="Calibri"/>
                          <a:cs typeface="Times New Roman"/>
                        </a:rPr>
                        <a:t>/</a:t>
                      </a:r>
                      <a:r>
                        <a:rPr lang="en-IN" sz="1800" b="1">
                          <a:solidFill>
                            <a:srgbClr val="000000"/>
                          </a:solidFill>
                          <a:latin typeface="Calibri"/>
                          <a:ea typeface="Calibri"/>
                          <a:cs typeface="Calibri"/>
                          <a:sym typeface="Wingdings"/>
                        </a:rPr>
                        <a:t></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IN" sz="1800" b="1" dirty="0">
                          <a:solidFill>
                            <a:srgbClr val="000000"/>
                          </a:solidFill>
                          <a:latin typeface="Times New Roman"/>
                          <a:ea typeface="Calibri"/>
                          <a:cs typeface="Times New Roman"/>
                        </a:rPr>
                        <a:t>Put mark:</a:t>
                      </a:r>
                      <a:r>
                        <a:rPr lang="en-IN" sz="1800" b="1" dirty="0">
                          <a:solidFill>
                            <a:srgbClr val="000000"/>
                          </a:solidFill>
                          <a:latin typeface="Calibri"/>
                          <a:ea typeface="Calibri"/>
                          <a:cs typeface="Calibri"/>
                          <a:sym typeface="Wingdings"/>
                        </a:rPr>
                        <a:t></a:t>
                      </a:r>
                      <a:r>
                        <a:rPr lang="en-IN" sz="1800" b="1" dirty="0">
                          <a:solidFill>
                            <a:srgbClr val="000000"/>
                          </a:solidFill>
                          <a:latin typeface="Times New Roman"/>
                          <a:ea typeface="Calibri"/>
                          <a:cs typeface="Times New Roman"/>
                        </a:rPr>
                        <a:t>/</a:t>
                      </a:r>
                      <a:r>
                        <a:rPr lang="en-IN" sz="1800" b="1" dirty="0">
                          <a:solidFill>
                            <a:srgbClr val="000000"/>
                          </a:solidFill>
                          <a:latin typeface="Calibri"/>
                          <a:ea typeface="Calibri"/>
                          <a:cs typeface="Calibri"/>
                          <a:sym typeface="Wingdings"/>
                        </a:rPr>
                        <a:t></a:t>
                      </a:r>
                      <a:endParaRPr lang="en-US"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88907">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Had your medicines</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88907">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Exercised/ Walked</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88907">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Meditated</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88907">
                <a:tc>
                  <a:txBody>
                    <a:bodyPr/>
                    <a:lstStyle/>
                    <a:p>
                      <a:pPr marL="0" marR="0">
                        <a:lnSpc>
                          <a:spcPct val="115000"/>
                        </a:lnSpc>
                        <a:spcBef>
                          <a:spcPts val="0"/>
                        </a:spcBef>
                        <a:spcAft>
                          <a:spcPts val="0"/>
                        </a:spcAft>
                      </a:pPr>
                      <a:r>
                        <a:rPr lang="en-IN" sz="1800" b="1" dirty="0">
                          <a:solidFill>
                            <a:srgbClr val="000000"/>
                          </a:solidFill>
                          <a:latin typeface="Times New Roman"/>
                          <a:ea typeface="Times New Roman"/>
                          <a:cs typeface="Times New Roman"/>
                        </a:rPr>
                        <a:t>Drank enough water</a:t>
                      </a:r>
                      <a:endParaRPr lang="en-US"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88907">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Fever</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88907">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Cough</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88907">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Sore Throat</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dirty="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388907">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Running Nose</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dirty="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388907">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Headache</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388907">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Loss of smell</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388907">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Loss of taste</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388907">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General Weakness</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435535">
                <a:tc gridSpan="5">
                  <a:txBody>
                    <a:bodyPr/>
                    <a:lstStyle/>
                    <a:p>
                      <a:pPr marL="0" marR="0">
                        <a:lnSpc>
                          <a:spcPct val="115000"/>
                        </a:lnSpc>
                        <a:spcBef>
                          <a:spcPts val="0"/>
                        </a:spcBef>
                        <a:spcAft>
                          <a:spcPts val="0"/>
                        </a:spcAft>
                      </a:pPr>
                      <a:r>
                        <a:rPr lang="en-IN" sz="1400" b="1" dirty="0">
                          <a:solidFill>
                            <a:srgbClr val="000000"/>
                          </a:solidFill>
                          <a:latin typeface="Times New Roman"/>
                          <a:ea typeface="Times New Roman"/>
                          <a:cs typeface="Times New Roman"/>
                        </a:rPr>
                        <a:t>If you have any of the above symptoms, please contact your nearest Doctor as soon as possible.</a:t>
                      </a:r>
                      <a:endParaRPr lang="en-US"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5"/>
                  </a:ext>
                </a:extLst>
              </a:tr>
            </a:tbl>
          </a:graphicData>
        </a:graphic>
      </p:graphicFrame>
      <p:sp>
        <p:nvSpPr>
          <p:cNvPr id="2150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1507" name="Rectangle 3"/>
          <p:cNvSpPr>
            <a:spLocks noChangeArrowheads="1"/>
          </p:cNvSpPr>
          <p:nvPr/>
        </p:nvSpPr>
        <p:spPr bwMode="auto">
          <a:xfrm>
            <a:off x="0" y="4572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Straight Connector 28"/>
          <p:cNvSpPr>
            <a:spLocks noChangeShapeType="1"/>
          </p:cNvSpPr>
          <p:nvPr/>
        </p:nvSpPr>
        <p:spPr bwMode="auto">
          <a:xfrm>
            <a:off x="304800" y="3093718"/>
            <a:ext cx="8610600" cy="45719"/>
          </a:xfrm>
          <a:prstGeom prst="line">
            <a:avLst/>
          </a:prstGeom>
          <a:noFill/>
          <a:ln w="28575">
            <a:solidFill>
              <a:srgbClr val="C00000"/>
            </a:solidFill>
            <a:round/>
            <a:headEnd/>
            <a:tailEnd/>
          </a:ln>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615439147"/>
              </p:ext>
            </p:extLst>
          </p:nvPr>
        </p:nvGraphicFramePr>
        <p:xfrm>
          <a:off x="381000" y="457200"/>
          <a:ext cx="8458200" cy="6483339"/>
        </p:xfrm>
        <a:graphic>
          <a:graphicData uri="http://schemas.openxmlformats.org/drawingml/2006/table">
            <a:tbl>
              <a:tblPr/>
              <a:tblGrid>
                <a:gridCol w="2126843">
                  <a:extLst>
                    <a:ext uri="{9D8B030D-6E8A-4147-A177-3AD203B41FA5}">
                      <a16:colId xmlns:a16="http://schemas.microsoft.com/office/drawing/2014/main" val="20000"/>
                    </a:ext>
                  </a:extLst>
                </a:gridCol>
                <a:gridCol w="1556085">
                  <a:extLst>
                    <a:ext uri="{9D8B030D-6E8A-4147-A177-3AD203B41FA5}">
                      <a16:colId xmlns:a16="http://schemas.microsoft.com/office/drawing/2014/main" val="20001"/>
                    </a:ext>
                  </a:extLst>
                </a:gridCol>
                <a:gridCol w="1619716">
                  <a:extLst>
                    <a:ext uri="{9D8B030D-6E8A-4147-A177-3AD203B41FA5}">
                      <a16:colId xmlns:a16="http://schemas.microsoft.com/office/drawing/2014/main" val="20002"/>
                    </a:ext>
                  </a:extLst>
                </a:gridCol>
                <a:gridCol w="1585009">
                  <a:extLst>
                    <a:ext uri="{9D8B030D-6E8A-4147-A177-3AD203B41FA5}">
                      <a16:colId xmlns:a16="http://schemas.microsoft.com/office/drawing/2014/main" val="20003"/>
                    </a:ext>
                  </a:extLst>
                </a:gridCol>
                <a:gridCol w="1570547">
                  <a:extLst>
                    <a:ext uri="{9D8B030D-6E8A-4147-A177-3AD203B41FA5}">
                      <a16:colId xmlns:a16="http://schemas.microsoft.com/office/drawing/2014/main" val="20004"/>
                    </a:ext>
                  </a:extLst>
                </a:gridCol>
              </a:tblGrid>
              <a:tr h="364127">
                <a:tc>
                  <a:txBody>
                    <a:bodyPr/>
                    <a:lstStyle/>
                    <a:p>
                      <a:pPr>
                        <a:lnSpc>
                          <a:spcPct val="115000"/>
                        </a:lnSpc>
                      </a:pPr>
                      <a:endParaRPr lang="en-US" sz="1800" dirty="0">
                        <a:latin typeface="Calibri"/>
                        <a:ea typeface="Times New Roman"/>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lnSpc>
                          <a:spcPct val="115000"/>
                        </a:lnSpc>
                        <a:spcBef>
                          <a:spcPts val="0"/>
                        </a:spcBef>
                        <a:spcAft>
                          <a:spcPts val="0"/>
                        </a:spcAft>
                      </a:pPr>
                      <a:r>
                        <a:rPr lang="en-IN" sz="1800" b="1">
                          <a:solidFill>
                            <a:srgbClr val="000000"/>
                          </a:solidFill>
                          <a:latin typeface="Times New Roman"/>
                          <a:ea typeface="Times New Roman"/>
                          <a:cs typeface="Times New Roman"/>
                        </a:rPr>
                        <a:t>Day-21</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800" b="1">
                          <a:solidFill>
                            <a:srgbClr val="000000"/>
                          </a:solidFill>
                          <a:latin typeface="Times New Roman"/>
                          <a:ea typeface="Times New Roman"/>
                          <a:cs typeface="Times New Roman"/>
                        </a:rPr>
                        <a:t>Day-22</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800" b="1">
                          <a:solidFill>
                            <a:srgbClr val="000000"/>
                          </a:solidFill>
                          <a:latin typeface="Times New Roman"/>
                          <a:ea typeface="Times New Roman"/>
                          <a:cs typeface="Times New Roman"/>
                        </a:rPr>
                        <a:t>Day-23</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800" b="1">
                          <a:solidFill>
                            <a:srgbClr val="000000"/>
                          </a:solidFill>
                          <a:latin typeface="Times New Roman"/>
                          <a:ea typeface="Times New Roman"/>
                          <a:cs typeface="Times New Roman"/>
                        </a:rPr>
                        <a:t>Day-24</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74054">
                <a:tc>
                  <a:txBody>
                    <a:bodyPr/>
                    <a:lstStyle/>
                    <a:p>
                      <a:pPr>
                        <a:lnSpc>
                          <a:spcPct val="115000"/>
                        </a:lnSpc>
                      </a:pPr>
                      <a:endParaRPr lang="en-US" sz="1800">
                        <a:latin typeface="Calibri"/>
                        <a:ea typeface="Times New Roman"/>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400" b="1">
                          <a:solidFill>
                            <a:srgbClr val="000000"/>
                          </a:solidFill>
                          <a:latin typeface="Times New Roman"/>
                          <a:ea typeface="Times New Roman"/>
                          <a:cs typeface="Times New Roman"/>
                        </a:rPr>
                        <a:t>Date: __/__/__</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400" b="1">
                          <a:solidFill>
                            <a:srgbClr val="000000"/>
                          </a:solidFill>
                          <a:latin typeface="Times New Roman"/>
                          <a:ea typeface="Times New Roman"/>
                          <a:cs typeface="Times New Roman"/>
                        </a:rPr>
                        <a:t>Date: __/__/____</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400" b="1" dirty="0">
                          <a:solidFill>
                            <a:srgbClr val="000000"/>
                          </a:solidFill>
                          <a:latin typeface="Times New Roman"/>
                          <a:ea typeface="Times New Roman"/>
                          <a:cs typeface="Times New Roman"/>
                        </a:rPr>
                        <a:t>Date: __/__/____</a:t>
                      </a:r>
                      <a:endParaRPr lang="en-US" sz="18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400" b="1">
                          <a:solidFill>
                            <a:srgbClr val="000000"/>
                          </a:solidFill>
                          <a:latin typeface="Times New Roman"/>
                          <a:ea typeface="Times New Roman"/>
                          <a:cs typeface="Times New Roman"/>
                        </a:rPr>
                        <a:t>Date: __/__/__</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57596">
                <a:tc>
                  <a:txBody>
                    <a:bodyPr/>
                    <a:lstStyle/>
                    <a:p>
                      <a:pPr marL="0" marR="0" algn="ctr">
                        <a:lnSpc>
                          <a:spcPct val="115000"/>
                        </a:lnSpc>
                        <a:spcBef>
                          <a:spcPts val="0"/>
                        </a:spcBef>
                        <a:spcAft>
                          <a:spcPts val="0"/>
                        </a:spcAft>
                      </a:pPr>
                      <a:r>
                        <a:rPr lang="en-IN" sz="2000" b="1">
                          <a:solidFill>
                            <a:srgbClr val="000000"/>
                          </a:solidFill>
                          <a:latin typeface="Times New Roman"/>
                          <a:ea typeface="Times New Roman"/>
                          <a:cs typeface="Times New Roman"/>
                        </a:rPr>
                        <a:t>Check if you have:</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IN" sz="1800" b="1">
                          <a:solidFill>
                            <a:srgbClr val="000000"/>
                          </a:solidFill>
                          <a:latin typeface="Times New Roman"/>
                          <a:ea typeface="Calibri"/>
                          <a:cs typeface="Times New Roman"/>
                        </a:rPr>
                        <a:t>Put mark:</a:t>
                      </a:r>
                      <a:r>
                        <a:rPr lang="en-IN" sz="1800" b="1">
                          <a:solidFill>
                            <a:srgbClr val="000000"/>
                          </a:solidFill>
                          <a:latin typeface="Calibri"/>
                          <a:ea typeface="Calibri"/>
                          <a:cs typeface="Calibri"/>
                          <a:sym typeface="Wingdings"/>
                        </a:rPr>
                        <a:t></a:t>
                      </a:r>
                      <a:r>
                        <a:rPr lang="en-IN" sz="1800" b="1">
                          <a:solidFill>
                            <a:srgbClr val="000000"/>
                          </a:solidFill>
                          <a:latin typeface="Times New Roman"/>
                          <a:ea typeface="Calibri"/>
                          <a:cs typeface="Times New Roman"/>
                        </a:rPr>
                        <a:t>/</a:t>
                      </a:r>
                      <a:r>
                        <a:rPr lang="en-IN" sz="1800" b="1">
                          <a:solidFill>
                            <a:srgbClr val="000000"/>
                          </a:solidFill>
                          <a:latin typeface="Calibri"/>
                          <a:ea typeface="Calibri"/>
                          <a:cs typeface="Calibri"/>
                          <a:sym typeface="Wingdings"/>
                        </a:rPr>
                        <a:t></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IN" sz="1800" b="1">
                          <a:solidFill>
                            <a:srgbClr val="000000"/>
                          </a:solidFill>
                          <a:latin typeface="Times New Roman"/>
                          <a:ea typeface="Calibri"/>
                          <a:cs typeface="Times New Roman"/>
                        </a:rPr>
                        <a:t>Put mark:</a:t>
                      </a:r>
                      <a:r>
                        <a:rPr lang="en-IN" sz="1800" b="1">
                          <a:solidFill>
                            <a:srgbClr val="000000"/>
                          </a:solidFill>
                          <a:latin typeface="Calibri"/>
                          <a:ea typeface="Calibri"/>
                          <a:cs typeface="Calibri"/>
                          <a:sym typeface="Wingdings"/>
                        </a:rPr>
                        <a:t></a:t>
                      </a:r>
                      <a:r>
                        <a:rPr lang="en-IN" sz="1800" b="1">
                          <a:solidFill>
                            <a:srgbClr val="000000"/>
                          </a:solidFill>
                          <a:latin typeface="Times New Roman"/>
                          <a:ea typeface="Calibri"/>
                          <a:cs typeface="Times New Roman"/>
                        </a:rPr>
                        <a:t>/</a:t>
                      </a:r>
                      <a:r>
                        <a:rPr lang="en-IN" sz="1800" b="1">
                          <a:solidFill>
                            <a:srgbClr val="000000"/>
                          </a:solidFill>
                          <a:latin typeface="Calibri"/>
                          <a:ea typeface="Calibri"/>
                          <a:cs typeface="Calibri"/>
                          <a:sym typeface="Wingdings"/>
                        </a:rPr>
                        <a:t></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IN" sz="1800" b="1">
                          <a:solidFill>
                            <a:srgbClr val="000000"/>
                          </a:solidFill>
                          <a:latin typeface="Times New Roman"/>
                          <a:ea typeface="Calibri"/>
                          <a:cs typeface="Times New Roman"/>
                        </a:rPr>
                        <a:t>Put mark:</a:t>
                      </a:r>
                      <a:r>
                        <a:rPr lang="en-IN" sz="1800" b="1">
                          <a:solidFill>
                            <a:srgbClr val="000000"/>
                          </a:solidFill>
                          <a:latin typeface="Calibri"/>
                          <a:ea typeface="Calibri"/>
                          <a:cs typeface="Calibri"/>
                          <a:sym typeface="Wingdings"/>
                        </a:rPr>
                        <a:t></a:t>
                      </a:r>
                      <a:r>
                        <a:rPr lang="en-IN" sz="1800" b="1">
                          <a:solidFill>
                            <a:srgbClr val="000000"/>
                          </a:solidFill>
                          <a:latin typeface="Times New Roman"/>
                          <a:ea typeface="Calibri"/>
                          <a:cs typeface="Times New Roman"/>
                        </a:rPr>
                        <a:t>/</a:t>
                      </a:r>
                      <a:r>
                        <a:rPr lang="en-IN" sz="1800" b="1">
                          <a:solidFill>
                            <a:srgbClr val="000000"/>
                          </a:solidFill>
                          <a:latin typeface="Calibri"/>
                          <a:ea typeface="Calibri"/>
                          <a:cs typeface="Calibri"/>
                          <a:sym typeface="Wingdings"/>
                        </a:rPr>
                        <a:t></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IN" sz="1800" b="1">
                          <a:solidFill>
                            <a:srgbClr val="000000"/>
                          </a:solidFill>
                          <a:latin typeface="Times New Roman"/>
                          <a:ea typeface="Calibri"/>
                          <a:cs typeface="Times New Roman"/>
                        </a:rPr>
                        <a:t>Put mark:</a:t>
                      </a:r>
                      <a:r>
                        <a:rPr lang="en-IN" sz="1800" b="1">
                          <a:solidFill>
                            <a:srgbClr val="000000"/>
                          </a:solidFill>
                          <a:latin typeface="Calibri"/>
                          <a:ea typeface="Calibri"/>
                          <a:cs typeface="Calibri"/>
                          <a:sym typeface="Wingdings"/>
                        </a:rPr>
                        <a:t></a:t>
                      </a:r>
                      <a:r>
                        <a:rPr lang="en-IN" sz="1800" b="1">
                          <a:solidFill>
                            <a:srgbClr val="000000"/>
                          </a:solidFill>
                          <a:latin typeface="Times New Roman"/>
                          <a:ea typeface="Calibri"/>
                          <a:cs typeface="Times New Roman"/>
                        </a:rPr>
                        <a:t>/</a:t>
                      </a:r>
                      <a:r>
                        <a:rPr lang="en-IN" sz="1800" b="1">
                          <a:solidFill>
                            <a:srgbClr val="000000"/>
                          </a:solidFill>
                          <a:latin typeface="Calibri"/>
                          <a:ea typeface="Calibri"/>
                          <a:cs typeface="Calibri"/>
                          <a:sym typeface="Wingdings"/>
                        </a:rPr>
                        <a:t></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64127">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Had your medicines</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64127">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Exercised/ Walked</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dirty="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64127">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Meditated</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591837">
                <a:tc>
                  <a:txBody>
                    <a:bodyPr/>
                    <a:lstStyle/>
                    <a:p>
                      <a:pPr marL="0" marR="0">
                        <a:lnSpc>
                          <a:spcPct val="115000"/>
                        </a:lnSpc>
                        <a:spcBef>
                          <a:spcPts val="0"/>
                        </a:spcBef>
                        <a:spcAft>
                          <a:spcPts val="0"/>
                        </a:spcAft>
                      </a:pPr>
                      <a:r>
                        <a:rPr lang="en-IN" sz="1800" b="1" dirty="0">
                          <a:solidFill>
                            <a:srgbClr val="000000"/>
                          </a:solidFill>
                          <a:latin typeface="Times New Roman"/>
                          <a:ea typeface="Times New Roman"/>
                          <a:cs typeface="Times New Roman"/>
                        </a:rPr>
                        <a:t>Drank enough water</a:t>
                      </a:r>
                      <a:endParaRPr lang="en-US"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dirty="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64127">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Fever</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dirty="0">
                          <a:solidFill>
                            <a:srgbClr val="000000"/>
                          </a:solidFill>
                          <a:latin typeface="Calibri"/>
                          <a:ea typeface="Times New Roman"/>
                          <a:cs typeface="Calibri"/>
                        </a:rPr>
                        <a:t> </a:t>
                      </a:r>
                      <a:endParaRPr lang="en-US" sz="18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64127">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Cough</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dirty="0">
                          <a:solidFill>
                            <a:srgbClr val="000000"/>
                          </a:solidFill>
                          <a:latin typeface="Calibri"/>
                          <a:ea typeface="Times New Roman"/>
                          <a:cs typeface="Calibri"/>
                        </a:rPr>
                        <a:t> </a:t>
                      </a:r>
                      <a:endParaRPr lang="en-US" sz="18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64127">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Sore Throat</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364127">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Running Nose</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364127">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Headache</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dirty="0">
                          <a:solidFill>
                            <a:srgbClr val="000000"/>
                          </a:solidFill>
                          <a:latin typeface="Calibri"/>
                          <a:ea typeface="Times New Roman"/>
                          <a:cs typeface="Calibri"/>
                        </a:rPr>
                        <a:t> </a:t>
                      </a:r>
                      <a:endParaRPr lang="en-US" sz="18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dirty="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364127">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Loss of smell</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364127">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Loss of taste</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364127">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General Weakness</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407785">
                <a:tc gridSpan="5">
                  <a:txBody>
                    <a:bodyPr/>
                    <a:lstStyle/>
                    <a:p>
                      <a:pPr marL="0" marR="0">
                        <a:lnSpc>
                          <a:spcPct val="115000"/>
                        </a:lnSpc>
                        <a:spcBef>
                          <a:spcPts val="0"/>
                        </a:spcBef>
                        <a:spcAft>
                          <a:spcPts val="0"/>
                        </a:spcAft>
                      </a:pPr>
                      <a:r>
                        <a:rPr lang="en-IN" sz="1400" b="1" dirty="0">
                          <a:solidFill>
                            <a:srgbClr val="000000"/>
                          </a:solidFill>
                          <a:latin typeface="Times New Roman"/>
                          <a:ea typeface="Times New Roman"/>
                          <a:cs typeface="Times New Roman"/>
                        </a:rPr>
                        <a:t>If you have any of the above symptoms, please contact your nearest Doctor as soon as possible.</a:t>
                      </a:r>
                      <a:endParaRPr lang="en-US"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5"/>
                  </a:ext>
                </a:extLst>
              </a:tr>
            </a:tbl>
          </a:graphicData>
        </a:graphic>
      </p:graphicFrame>
      <p:sp>
        <p:nvSpPr>
          <p:cNvPr id="2253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2531" name="Rectangle 3"/>
          <p:cNvSpPr>
            <a:spLocks noChangeArrowheads="1"/>
          </p:cNvSpPr>
          <p:nvPr/>
        </p:nvSpPr>
        <p:spPr bwMode="auto">
          <a:xfrm>
            <a:off x="0" y="4572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Straight Connector 28"/>
          <p:cNvSpPr>
            <a:spLocks noChangeShapeType="1"/>
          </p:cNvSpPr>
          <p:nvPr/>
        </p:nvSpPr>
        <p:spPr bwMode="auto">
          <a:xfrm>
            <a:off x="381000" y="3744590"/>
            <a:ext cx="8458200" cy="45719"/>
          </a:xfrm>
          <a:prstGeom prst="line">
            <a:avLst/>
          </a:prstGeom>
          <a:noFill/>
          <a:ln w="28575">
            <a:solidFill>
              <a:srgbClr val="C00000"/>
            </a:solidFill>
            <a:round/>
            <a:headEnd/>
            <a:tailEnd/>
          </a:ln>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869752576"/>
              </p:ext>
            </p:extLst>
          </p:nvPr>
        </p:nvGraphicFramePr>
        <p:xfrm>
          <a:off x="417872" y="299577"/>
          <a:ext cx="8381999" cy="6350284"/>
        </p:xfrm>
        <a:graphic>
          <a:graphicData uri="http://schemas.openxmlformats.org/drawingml/2006/table">
            <a:tbl>
              <a:tblPr/>
              <a:tblGrid>
                <a:gridCol w="2107682">
                  <a:extLst>
                    <a:ext uri="{9D8B030D-6E8A-4147-A177-3AD203B41FA5}">
                      <a16:colId xmlns:a16="http://schemas.microsoft.com/office/drawing/2014/main" val="20000"/>
                    </a:ext>
                  </a:extLst>
                </a:gridCol>
                <a:gridCol w="1542066">
                  <a:extLst>
                    <a:ext uri="{9D8B030D-6E8A-4147-A177-3AD203B41FA5}">
                      <a16:colId xmlns:a16="http://schemas.microsoft.com/office/drawing/2014/main" val="20001"/>
                    </a:ext>
                  </a:extLst>
                </a:gridCol>
                <a:gridCol w="1605124">
                  <a:extLst>
                    <a:ext uri="{9D8B030D-6E8A-4147-A177-3AD203B41FA5}">
                      <a16:colId xmlns:a16="http://schemas.microsoft.com/office/drawing/2014/main" val="20002"/>
                    </a:ext>
                  </a:extLst>
                </a:gridCol>
                <a:gridCol w="1570730">
                  <a:extLst>
                    <a:ext uri="{9D8B030D-6E8A-4147-A177-3AD203B41FA5}">
                      <a16:colId xmlns:a16="http://schemas.microsoft.com/office/drawing/2014/main" val="20003"/>
                    </a:ext>
                  </a:extLst>
                </a:gridCol>
                <a:gridCol w="1556397">
                  <a:extLst>
                    <a:ext uri="{9D8B030D-6E8A-4147-A177-3AD203B41FA5}">
                      <a16:colId xmlns:a16="http://schemas.microsoft.com/office/drawing/2014/main" val="20004"/>
                    </a:ext>
                  </a:extLst>
                </a:gridCol>
              </a:tblGrid>
              <a:tr h="358451">
                <a:tc>
                  <a:txBody>
                    <a:bodyPr/>
                    <a:lstStyle/>
                    <a:p>
                      <a:pPr>
                        <a:lnSpc>
                          <a:spcPct val="115000"/>
                        </a:lnSpc>
                      </a:pPr>
                      <a:endParaRPr lang="en-US" sz="1800" dirty="0">
                        <a:latin typeface="Calibri"/>
                        <a:ea typeface="Times New Roman"/>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lnSpc>
                          <a:spcPct val="115000"/>
                        </a:lnSpc>
                        <a:spcBef>
                          <a:spcPts val="0"/>
                        </a:spcBef>
                        <a:spcAft>
                          <a:spcPts val="0"/>
                        </a:spcAft>
                      </a:pPr>
                      <a:r>
                        <a:rPr lang="en-IN" sz="1800" b="1">
                          <a:solidFill>
                            <a:srgbClr val="000000"/>
                          </a:solidFill>
                          <a:latin typeface="Times New Roman"/>
                          <a:ea typeface="Times New Roman"/>
                          <a:cs typeface="Times New Roman"/>
                        </a:rPr>
                        <a:t>Day-25</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800" b="1">
                          <a:solidFill>
                            <a:srgbClr val="000000"/>
                          </a:solidFill>
                          <a:latin typeface="Times New Roman"/>
                          <a:ea typeface="Times New Roman"/>
                          <a:cs typeface="Times New Roman"/>
                        </a:rPr>
                        <a:t>Day-26</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800" b="1">
                          <a:solidFill>
                            <a:srgbClr val="000000"/>
                          </a:solidFill>
                          <a:latin typeface="Times New Roman"/>
                          <a:ea typeface="Times New Roman"/>
                          <a:cs typeface="Times New Roman"/>
                        </a:rPr>
                        <a:t>Day-27</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800" b="1">
                          <a:solidFill>
                            <a:srgbClr val="000000"/>
                          </a:solidFill>
                          <a:latin typeface="Times New Roman"/>
                          <a:ea typeface="Times New Roman"/>
                          <a:cs typeface="Times New Roman"/>
                        </a:rPr>
                        <a:t>Day-28</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nSpc>
                          <a:spcPct val="115000"/>
                        </a:lnSpc>
                      </a:pPr>
                      <a:endParaRPr lang="en-US" sz="1800" dirty="0">
                        <a:latin typeface="Calibri"/>
                        <a:ea typeface="Times New Roman"/>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400" b="1">
                          <a:solidFill>
                            <a:srgbClr val="000000"/>
                          </a:solidFill>
                          <a:latin typeface="Times New Roman"/>
                          <a:ea typeface="Times New Roman"/>
                          <a:cs typeface="Times New Roman"/>
                        </a:rPr>
                        <a:t>Date: __/__/__</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400" b="1">
                          <a:solidFill>
                            <a:srgbClr val="000000"/>
                          </a:solidFill>
                          <a:latin typeface="Times New Roman"/>
                          <a:ea typeface="Times New Roman"/>
                          <a:cs typeface="Times New Roman"/>
                        </a:rPr>
                        <a:t>Date: __/__/____</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400" b="1">
                          <a:solidFill>
                            <a:srgbClr val="000000"/>
                          </a:solidFill>
                          <a:latin typeface="Times New Roman"/>
                          <a:ea typeface="Times New Roman"/>
                          <a:cs typeface="Times New Roman"/>
                        </a:rPr>
                        <a:t>Date: __/__/____</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400" b="1">
                          <a:solidFill>
                            <a:srgbClr val="000000"/>
                          </a:solidFill>
                          <a:latin typeface="Times New Roman"/>
                          <a:ea typeface="Times New Roman"/>
                          <a:cs typeface="Times New Roman"/>
                        </a:rPr>
                        <a:t>Date: __/__/__</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55145">
                <a:tc>
                  <a:txBody>
                    <a:bodyPr/>
                    <a:lstStyle/>
                    <a:p>
                      <a:pPr marL="0" marR="0" algn="ctr">
                        <a:lnSpc>
                          <a:spcPct val="115000"/>
                        </a:lnSpc>
                        <a:spcBef>
                          <a:spcPts val="0"/>
                        </a:spcBef>
                        <a:spcAft>
                          <a:spcPts val="0"/>
                        </a:spcAft>
                      </a:pPr>
                      <a:r>
                        <a:rPr lang="en-IN" sz="2000" b="1">
                          <a:solidFill>
                            <a:srgbClr val="000000"/>
                          </a:solidFill>
                          <a:latin typeface="Times New Roman"/>
                          <a:ea typeface="Times New Roman"/>
                          <a:cs typeface="Times New Roman"/>
                        </a:rPr>
                        <a:t>Check if you have:</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IN" sz="1800" b="1">
                          <a:solidFill>
                            <a:srgbClr val="000000"/>
                          </a:solidFill>
                          <a:latin typeface="Times New Roman"/>
                          <a:ea typeface="Calibri"/>
                          <a:cs typeface="Times New Roman"/>
                        </a:rPr>
                        <a:t>Put mark:</a:t>
                      </a:r>
                      <a:r>
                        <a:rPr lang="en-IN" sz="1800" b="1">
                          <a:solidFill>
                            <a:srgbClr val="000000"/>
                          </a:solidFill>
                          <a:latin typeface="Calibri"/>
                          <a:ea typeface="Calibri"/>
                          <a:cs typeface="Calibri"/>
                          <a:sym typeface="Wingdings"/>
                        </a:rPr>
                        <a:t></a:t>
                      </a:r>
                      <a:r>
                        <a:rPr lang="en-IN" sz="1800" b="1">
                          <a:solidFill>
                            <a:srgbClr val="000000"/>
                          </a:solidFill>
                          <a:latin typeface="Times New Roman"/>
                          <a:ea typeface="Calibri"/>
                          <a:cs typeface="Times New Roman"/>
                        </a:rPr>
                        <a:t>/</a:t>
                      </a:r>
                      <a:r>
                        <a:rPr lang="en-IN" sz="1800" b="1">
                          <a:solidFill>
                            <a:srgbClr val="000000"/>
                          </a:solidFill>
                          <a:latin typeface="Calibri"/>
                          <a:ea typeface="Calibri"/>
                          <a:cs typeface="Calibri"/>
                          <a:sym typeface="Wingdings"/>
                        </a:rPr>
                        <a:t></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IN" sz="1800" b="1">
                          <a:solidFill>
                            <a:srgbClr val="000000"/>
                          </a:solidFill>
                          <a:latin typeface="Times New Roman"/>
                          <a:ea typeface="Calibri"/>
                          <a:cs typeface="Times New Roman"/>
                        </a:rPr>
                        <a:t>Put mark:</a:t>
                      </a:r>
                      <a:r>
                        <a:rPr lang="en-IN" sz="1800" b="1">
                          <a:solidFill>
                            <a:srgbClr val="000000"/>
                          </a:solidFill>
                          <a:latin typeface="Calibri"/>
                          <a:ea typeface="Calibri"/>
                          <a:cs typeface="Calibri"/>
                          <a:sym typeface="Wingdings"/>
                        </a:rPr>
                        <a:t></a:t>
                      </a:r>
                      <a:r>
                        <a:rPr lang="en-IN" sz="1800" b="1">
                          <a:solidFill>
                            <a:srgbClr val="000000"/>
                          </a:solidFill>
                          <a:latin typeface="Times New Roman"/>
                          <a:ea typeface="Calibri"/>
                          <a:cs typeface="Times New Roman"/>
                        </a:rPr>
                        <a:t>/</a:t>
                      </a:r>
                      <a:r>
                        <a:rPr lang="en-IN" sz="1800" b="1">
                          <a:solidFill>
                            <a:srgbClr val="000000"/>
                          </a:solidFill>
                          <a:latin typeface="Calibri"/>
                          <a:ea typeface="Calibri"/>
                          <a:cs typeface="Calibri"/>
                          <a:sym typeface="Wingdings"/>
                        </a:rPr>
                        <a:t></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IN" sz="1800" b="1">
                          <a:solidFill>
                            <a:srgbClr val="000000"/>
                          </a:solidFill>
                          <a:latin typeface="Times New Roman"/>
                          <a:ea typeface="Calibri"/>
                          <a:cs typeface="Times New Roman"/>
                        </a:rPr>
                        <a:t>Put mark:</a:t>
                      </a:r>
                      <a:r>
                        <a:rPr lang="en-IN" sz="1800" b="1">
                          <a:solidFill>
                            <a:srgbClr val="000000"/>
                          </a:solidFill>
                          <a:latin typeface="Calibri"/>
                          <a:ea typeface="Calibri"/>
                          <a:cs typeface="Calibri"/>
                          <a:sym typeface="Wingdings"/>
                        </a:rPr>
                        <a:t></a:t>
                      </a:r>
                      <a:r>
                        <a:rPr lang="en-IN" sz="1800" b="1">
                          <a:solidFill>
                            <a:srgbClr val="000000"/>
                          </a:solidFill>
                          <a:latin typeface="Times New Roman"/>
                          <a:ea typeface="Calibri"/>
                          <a:cs typeface="Times New Roman"/>
                        </a:rPr>
                        <a:t>/</a:t>
                      </a:r>
                      <a:r>
                        <a:rPr lang="en-IN" sz="1800" b="1">
                          <a:solidFill>
                            <a:srgbClr val="000000"/>
                          </a:solidFill>
                          <a:latin typeface="Calibri"/>
                          <a:ea typeface="Calibri"/>
                          <a:cs typeface="Calibri"/>
                          <a:sym typeface="Wingdings"/>
                        </a:rPr>
                        <a:t></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IN" sz="1800" b="1">
                          <a:solidFill>
                            <a:srgbClr val="000000"/>
                          </a:solidFill>
                          <a:latin typeface="Times New Roman"/>
                          <a:ea typeface="Calibri"/>
                          <a:cs typeface="Times New Roman"/>
                        </a:rPr>
                        <a:t>Put mark:</a:t>
                      </a:r>
                      <a:r>
                        <a:rPr lang="en-IN" sz="1800" b="1">
                          <a:solidFill>
                            <a:srgbClr val="000000"/>
                          </a:solidFill>
                          <a:latin typeface="Calibri"/>
                          <a:ea typeface="Calibri"/>
                          <a:cs typeface="Calibri"/>
                          <a:sym typeface="Wingdings"/>
                        </a:rPr>
                        <a:t></a:t>
                      </a:r>
                      <a:r>
                        <a:rPr lang="en-IN" sz="1800" b="1">
                          <a:solidFill>
                            <a:srgbClr val="000000"/>
                          </a:solidFill>
                          <a:latin typeface="Times New Roman"/>
                          <a:ea typeface="Calibri"/>
                          <a:cs typeface="Times New Roman"/>
                        </a:rPr>
                        <a:t>/</a:t>
                      </a:r>
                      <a:r>
                        <a:rPr lang="en-IN" sz="1800" b="1">
                          <a:solidFill>
                            <a:srgbClr val="000000"/>
                          </a:solidFill>
                          <a:latin typeface="Calibri"/>
                          <a:ea typeface="Calibri"/>
                          <a:cs typeface="Calibri"/>
                          <a:sym typeface="Wingdings"/>
                        </a:rPr>
                        <a:t></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58451">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Had your medicines</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58451">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Exercised/ Walked</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dirty="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58451">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Meditated</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589631">
                <a:tc>
                  <a:txBody>
                    <a:bodyPr/>
                    <a:lstStyle/>
                    <a:p>
                      <a:pPr marL="0" marR="0">
                        <a:lnSpc>
                          <a:spcPct val="115000"/>
                        </a:lnSpc>
                        <a:spcBef>
                          <a:spcPts val="0"/>
                        </a:spcBef>
                        <a:spcAft>
                          <a:spcPts val="0"/>
                        </a:spcAft>
                      </a:pPr>
                      <a:r>
                        <a:rPr lang="en-IN" sz="1800" b="1" dirty="0">
                          <a:solidFill>
                            <a:srgbClr val="000000"/>
                          </a:solidFill>
                          <a:latin typeface="Times New Roman"/>
                          <a:ea typeface="Times New Roman"/>
                          <a:cs typeface="Times New Roman"/>
                        </a:rPr>
                        <a:t>Drank enough water</a:t>
                      </a:r>
                      <a:endParaRPr lang="en-US"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58451">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Fever</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58451">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Cough</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dirty="0">
                          <a:solidFill>
                            <a:srgbClr val="000000"/>
                          </a:solidFill>
                          <a:latin typeface="Calibri"/>
                          <a:ea typeface="Times New Roman"/>
                          <a:cs typeface="Calibri"/>
                        </a:rPr>
                        <a:t> </a:t>
                      </a:r>
                      <a:endParaRPr lang="en-US" sz="18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58451">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Sore Throat</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358451">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Running Nose</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358451">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Headache</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358451">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Loss of smell</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358451">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Loss of taste</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358451">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General Weakness</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401428">
                <a:tc gridSpan="5">
                  <a:txBody>
                    <a:bodyPr/>
                    <a:lstStyle/>
                    <a:p>
                      <a:pPr marL="0" marR="0">
                        <a:lnSpc>
                          <a:spcPct val="115000"/>
                        </a:lnSpc>
                        <a:spcBef>
                          <a:spcPts val="0"/>
                        </a:spcBef>
                        <a:spcAft>
                          <a:spcPts val="0"/>
                        </a:spcAft>
                      </a:pPr>
                      <a:r>
                        <a:rPr lang="en-IN" sz="1400" b="1" dirty="0">
                          <a:solidFill>
                            <a:srgbClr val="000000"/>
                          </a:solidFill>
                          <a:latin typeface="Times New Roman"/>
                          <a:ea typeface="Times New Roman"/>
                          <a:cs typeface="Times New Roman"/>
                        </a:rPr>
                        <a:t>If you have any of the above symptoms, please contact your nearest Doctor as soon as possible.</a:t>
                      </a:r>
                      <a:endParaRPr lang="en-US"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5"/>
                  </a:ext>
                </a:extLst>
              </a:tr>
            </a:tbl>
          </a:graphicData>
        </a:graphic>
      </p:graphicFrame>
      <p:sp>
        <p:nvSpPr>
          <p:cNvPr id="7" name="Straight Connector 28"/>
          <p:cNvSpPr>
            <a:spLocks noChangeShapeType="1"/>
          </p:cNvSpPr>
          <p:nvPr/>
        </p:nvSpPr>
        <p:spPr bwMode="auto">
          <a:xfrm flipV="1">
            <a:off x="381000" y="3429000"/>
            <a:ext cx="8382000" cy="45719"/>
          </a:xfrm>
          <a:prstGeom prst="line">
            <a:avLst/>
          </a:prstGeom>
          <a:noFill/>
          <a:ln w="28575">
            <a:solidFill>
              <a:srgbClr val="C00000"/>
            </a:solidFill>
            <a:round/>
            <a:headEnd/>
            <a:tailEnd/>
          </a:ln>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293569282"/>
              </p:ext>
            </p:extLst>
          </p:nvPr>
        </p:nvGraphicFramePr>
        <p:xfrm>
          <a:off x="457200" y="500030"/>
          <a:ext cx="8382000" cy="6350596"/>
        </p:xfrm>
        <a:graphic>
          <a:graphicData uri="http://schemas.openxmlformats.org/drawingml/2006/table">
            <a:tbl>
              <a:tblPr/>
              <a:tblGrid>
                <a:gridCol w="2107682">
                  <a:extLst>
                    <a:ext uri="{9D8B030D-6E8A-4147-A177-3AD203B41FA5}">
                      <a16:colId xmlns:a16="http://schemas.microsoft.com/office/drawing/2014/main" val="20000"/>
                    </a:ext>
                  </a:extLst>
                </a:gridCol>
                <a:gridCol w="1542066">
                  <a:extLst>
                    <a:ext uri="{9D8B030D-6E8A-4147-A177-3AD203B41FA5}">
                      <a16:colId xmlns:a16="http://schemas.microsoft.com/office/drawing/2014/main" val="20001"/>
                    </a:ext>
                  </a:extLst>
                </a:gridCol>
                <a:gridCol w="1605125">
                  <a:extLst>
                    <a:ext uri="{9D8B030D-6E8A-4147-A177-3AD203B41FA5}">
                      <a16:colId xmlns:a16="http://schemas.microsoft.com/office/drawing/2014/main" val="20002"/>
                    </a:ext>
                  </a:extLst>
                </a:gridCol>
                <a:gridCol w="1570729">
                  <a:extLst>
                    <a:ext uri="{9D8B030D-6E8A-4147-A177-3AD203B41FA5}">
                      <a16:colId xmlns:a16="http://schemas.microsoft.com/office/drawing/2014/main" val="20003"/>
                    </a:ext>
                  </a:extLst>
                </a:gridCol>
                <a:gridCol w="1556398">
                  <a:extLst>
                    <a:ext uri="{9D8B030D-6E8A-4147-A177-3AD203B41FA5}">
                      <a16:colId xmlns:a16="http://schemas.microsoft.com/office/drawing/2014/main" val="20004"/>
                    </a:ext>
                  </a:extLst>
                </a:gridCol>
              </a:tblGrid>
              <a:tr h="354133">
                <a:tc>
                  <a:txBody>
                    <a:bodyPr/>
                    <a:lstStyle/>
                    <a:p>
                      <a:pPr>
                        <a:lnSpc>
                          <a:spcPct val="115000"/>
                        </a:lnSpc>
                      </a:pPr>
                      <a:endParaRPr lang="en-US" sz="1800" dirty="0">
                        <a:latin typeface="Calibri"/>
                        <a:ea typeface="Times New Roman"/>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a:lnSpc>
                          <a:spcPct val="115000"/>
                        </a:lnSpc>
                        <a:spcBef>
                          <a:spcPts val="0"/>
                        </a:spcBef>
                        <a:spcAft>
                          <a:spcPts val="0"/>
                        </a:spcAft>
                      </a:pPr>
                      <a:r>
                        <a:rPr lang="en-IN" sz="1800" b="1">
                          <a:solidFill>
                            <a:srgbClr val="000000"/>
                          </a:solidFill>
                          <a:latin typeface="Times New Roman"/>
                          <a:ea typeface="Times New Roman"/>
                          <a:cs typeface="Times New Roman"/>
                        </a:rPr>
                        <a:t>Day-29</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800" b="1">
                          <a:solidFill>
                            <a:srgbClr val="000000"/>
                          </a:solidFill>
                          <a:latin typeface="Times New Roman"/>
                          <a:ea typeface="Times New Roman"/>
                          <a:cs typeface="Times New Roman"/>
                        </a:rPr>
                        <a:t>Day-30</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800" b="1">
                          <a:solidFill>
                            <a:srgbClr val="000000"/>
                          </a:solidFill>
                          <a:latin typeface="Times New Roman"/>
                          <a:ea typeface="Times New Roman"/>
                          <a:cs typeface="Times New Roman"/>
                        </a:rPr>
                        <a:t>Day-31</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800" b="1">
                          <a:solidFill>
                            <a:srgbClr val="000000"/>
                          </a:solidFill>
                          <a:latin typeface="Times New Roman"/>
                          <a:ea typeface="Times New Roman"/>
                          <a:cs typeface="Times New Roman"/>
                        </a:rPr>
                        <a:t>Day-32</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72433">
                <a:tc>
                  <a:txBody>
                    <a:bodyPr/>
                    <a:lstStyle/>
                    <a:p>
                      <a:pPr>
                        <a:lnSpc>
                          <a:spcPct val="115000"/>
                        </a:lnSpc>
                      </a:pPr>
                      <a:endParaRPr lang="en-US" sz="1800">
                        <a:latin typeface="Calibri"/>
                        <a:ea typeface="Times New Roman"/>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400" b="1">
                          <a:solidFill>
                            <a:srgbClr val="000000"/>
                          </a:solidFill>
                          <a:latin typeface="Times New Roman"/>
                          <a:ea typeface="Times New Roman"/>
                          <a:cs typeface="Times New Roman"/>
                        </a:rPr>
                        <a:t>Date: __/__/__</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400" b="1">
                          <a:solidFill>
                            <a:srgbClr val="000000"/>
                          </a:solidFill>
                          <a:latin typeface="Times New Roman"/>
                          <a:ea typeface="Times New Roman"/>
                          <a:cs typeface="Times New Roman"/>
                        </a:rPr>
                        <a:t>Date: __/__/____</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IN" sz="1400" b="1">
                          <a:solidFill>
                            <a:srgbClr val="000000"/>
                          </a:solidFill>
                          <a:latin typeface="Times New Roman"/>
                          <a:ea typeface="Times New Roman"/>
                          <a:cs typeface="Times New Roman"/>
                        </a:rPr>
                        <a:t>Date: __/__/____</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400" b="1">
                          <a:solidFill>
                            <a:srgbClr val="000000"/>
                          </a:solidFill>
                          <a:latin typeface="Times New Roman"/>
                          <a:ea typeface="Times New Roman"/>
                          <a:cs typeface="Times New Roman"/>
                        </a:rPr>
                        <a:t>Date: __/__/__</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47252">
                <a:tc>
                  <a:txBody>
                    <a:bodyPr/>
                    <a:lstStyle/>
                    <a:p>
                      <a:pPr marL="0" marR="0" algn="ctr">
                        <a:lnSpc>
                          <a:spcPct val="115000"/>
                        </a:lnSpc>
                        <a:spcBef>
                          <a:spcPts val="0"/>
                        </a:spcBef>
                        <a:spcAft>
                          <a:spcPts val="0"/>
                        </a:spcAft>
                      </a:pPr>
                      <a:r>
                        <a:rPr lang="en-IN" sz="2000" b="1">
                          <a:solidFill>
                            <a:srgbClr val="000000"/>
                          </a:solidFill>
                          <a:latin typeface="Times New Roman"/>
                          <a:ea typeface="Times New Roman"/>
                          <a:cs typeface="Times New Roman"/>
                        </a:rPr>
                        <a:t>Check if you have:</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IN" sz="1800" b="1">
                          <a:solidFill>
                            <a:srgbClr val="000000"/>
                          </a:solidFill>
                          <a:latin typeface="Times New Roman"/>
                          <a:ea typeface="Calibri"/>
                          <a:cs typeface="Times New Roman"/>
                        </a:rPr>
                        <a:t>Put mark:</a:t>
                      </a:r>
                      <a:r>
                        <a:rPr lang="en-IN" sz="1800" b="1">
                          <a:solidFill>
                            <a:srgbClr val="000000"/>
                          </a:solidFill>
                          <a:latin typeface="Calibri"/>
                          <a:ea typeface="Calibri"/>
                          <a:cs typeface="Calibri"/>
                          <a:sym typeface="Wingdings"/>
                        </a:rPr>
                        <a:t></a:t>
                      </a:r>
                      <a:r>
                        <a:rPr lang="en-IN" sz="1800" b="1">
                          <a:solidFill>
                            <a:srgbClr val="000000"/>
                          </a:solidFill>
                          <a:latin typeface="Times New Roman"/>
                          <a:ea typeface="Calibri"/>
                          <a:cs typeface="Times New Roman"/>
                        </a:rPr>
                        <a:t>/</a:t>
                      </a:r>
                      <a:r>
                        <a:rPr lang="en-IN" sz="1800" b="1">
                          <a:solidFill>
                            <a:srgbClr val="000000"/>
                          </a:solidFill>
                          <a:latin typeface="Calibri"/>
                          <a:ea typeface="Calibri"/>
                          <a:cs typeface="Calibri"/>
                          <a:sym typeface="Wingdings"/>
                        </a:rPr>
                        <a:t></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IN" sz="1800" b="1">
                          <a:solidFill>
                            <a:srgbClr val="000000"/>
                          </a:solidFill>
                          <a:latin typeface="Times New Roman"/>
                          <a:ea typeface="Calibri"/>
                          <a:cs typeface="Times New Roman"/>
                        </a:rPr>
                        <a:t>Put mark:</a:t>
                      </a:r>
                      <a:r>
                        <a:rPr lang="en-IN" sz="1800" b="1">
                          <a:solidFill>
                            <a:srgbClr val="000000"/>
                          </a:solidFill>
                          <a:latin typeface="Calibri"/>
                          <a:ea typeface="Calibri"/>
                          <a:cs typeface="Calibri"/>
                          <a:sym typeface="Wingdings"/>
                        </a:rPr>
                        <a:t></a:t>
                      </a:r>
                      <a:r>
                        <a:rPr lang="en-IN" sz="1800" b="1">
                          <a:solidFill>
                            <a:srgbClr val="000000"/>
                          </a:solidFill>
                          <a:latin typeface="Times New Roman"/>
                          <a:ea typeface="Calibri"/>
                          <a:cs typeface="Times New Roman"/>
                        </a:rPr>
                        <a:t>/</a:t>
                      </a:r>
                      <a:r>
                        <a:rPr lang="en-IN" sz="1800" b="1">
                          <a:solidFill>
                            <a:srgbClr val="000000"/>
                          </a:solidFill>
                          <a:latin typeface="Calibri"/>
                          <a:ea typeface="Calibri"/>
                          <a:cs typeface="Calibri"/>
                          <a:sym typeface="Wingdings"/>
                        </a:rPr>
                        <a:t></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IN" sz="1800" b="1" dirty="0">
                          <a:solidFill>
                            <a:srgbClr val="000000"/>
                          </a:solidFill>
                          <a:latin typeface="Times New Roman"/>
                          <a:ea typeface="Calibri"/>
                          <a:cs typeface="Times New Roman"/>
                        </a:rPr>
                        <a:t>Put mark:</a:t>
                      </a:r>
                      <a:r>
                        <a:rPr lang="en-IN" sz="1800" b="1" dirty="0">
                          <a:solidFill>
                            <a:srgbClr val="000000"/>
                          </a:solidFill>
                          <a:latin typeface="Calibri"/>
                          <a:ea typeface="Calibri"/>
                          <a:cs typeface="Calibri"/>
                          <a:sym typeface="Wingdings"/>
                        </a:rPr>
                        <a:t></a:t>
                      </a:r>
                      <a:r>
                        <a:rPr lang="en-IN" sz="1800" b="1" dirty="0">
                          <a:solidFill>
                            <a:srgbClr val="000000"/>
                          </a:solidFill>
                          <a:latin typeface="Times New Roman"/>
                          <a:ea typeface="Calibri"/>
                          <a:cs typeface="Times New Roman"/>
                        </a:rPr>
                        <a:t>/</a:t>
                      </a:r>
                      <a:r>
                        <a:rPr lang="en-IN" sz="1800" b="1" dirty="0">
                          <a:solidFill>
                            <a:srgbClr val="000000"/>
                          </a:solidFill>
                          <a:latin typeface="Calibri"/>
                          <a:ea typeface="Calibri"/>
                          <a:cs typeface="Calibri"/>
                          <a:sym typeface="Wingdings"/>
                        </a:rPr>
                        <a:t></a:t>
                      </a:r>
                      <a:endParaRPr lang="en-US"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1000"/>
                        </a:spcAft>
                      </a:pPr>
                      <a:r>
                        <a:rPr lang="en-IN" sz="1800" b="1">
                          <a:solidFill>
                            <a:srgbClr val="000000"/>
                          </a:solidFill>
                          <a:latin typeface="Times New Roman"/>
                          <a:ea typeface="Calibri"/>
                          <a:cs typeface="Times New Roman"/>
                        </a:rPr>
                        <a:t>Put mark:</a:t>
                      </a:r>
                      <a:r>
                        <a:rPr lang="en-IN" sz="1800" b="1">
                          <a:solidFill>
                            <a:srgbClr val="000000"/>
                          </a:solidFill>
                          <a:latin typeface="Calibri"/>
                          <a:ea typeface="Calibri"/>
                          <a:cs typeface="Calibri"/>
                          <a:sym typeface="Wingdings"/>
                        </a:rPr>
                        <a:t></a:t>
                      </a:r>
                      <a:r>
                        <a:rPr lang="en-IN" sz="1800" b="1">
                          <a:solidFill>
                            <a:srgbClr val="000000"/>
                          </a:solidFill>
                          <a:latin typeface="Times New Roman"/>
                          <a:ea typeface="Calibri"/>
                          <a:cs typeface="Times New Roman"/>
                        </a:rPr>
                        <a:t>/</a:t>
                      </a:r>
                      <a:r>
                        <a:rPr lang="en-IN" sz="1800" b="1">
                          <a:solidFill>
                            <a:srgbClr val="000000"/>
                          </a:solidFill>
                          <a:latin typeface="Calibri"/>
                          <a:ea typeface="Calibri"/>
                          <a:cs typeface="Calibri"/>
                          <a:sym typeface="Wingdings"/>
                        </a:rPr>
                        <a:t></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54133">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Had your medicines</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54133">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Exercised/ Walked</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54133">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Meditated</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dirty="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dirty="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582527">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Drank enough water</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dirty="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54133">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Fever</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54133">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Cough</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dirty="0">
                          <a:solidFill>
                            <a:srgbClr val="000000"/>
                          </a:solidFill>
                          <a:latin typeface="Calibri"/>
                          <a:ea typeface="Times New Roman"/>
                          <a:cs typeface="Calibri"/>
                        </a:rPr>
                        <a:t> </a:t>
                      </a:r>
                      <a:endParaRPr lang="en-US" sz="18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54133">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Sore Throat</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354133">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Running Nose</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354133">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Headache</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354133">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Loss of smell</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354133">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Loss of taste</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354133">
                <a:tc>
                  <a:txBody>
                    <a:bodyPr/>
                    <a:lstStyle/>
                    <a:p>
                      <a:pPr marL="0" marR="0">
                        <a:lnSpc>
                          <a:spcPct val="115000"/>
                        </a:lnSpc>
                        <a:spcBef>
                          <a:spcPts val="0"/>
                        </a:spcBef>
                        <a:spcAft>
                          <a:spcPts val="0"/>
                        </a:spcAft>
                      </a:pPr>
                      <a:r>
                        <a:rPr lang="en-IN" sz="1800" b="1">
                          <a:solidFill>
                            <a:srgbClr val="000000"/>
                          </a:solidFill>
                          <a:latin typeface="Times New Roman"/>
                          <a:ea typeface="Times New Roman"/>
                          <a:cs typeface="Times New Roman"/>
                        </a:rPr>
                        <a:t>General Weakness</a:t>
                      </a:r>
                      <a:endParaRPr lang="en-US"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IN" sz="1800">
                          <a:solidFill>
                            <a:srgbClr val="000000"/>
                          </a:solidFill>
                          <a:latin typeface="Calibri"/>
                          <a:ea typeface="Times New Roman"/>
                          <a:cs typeface="Calibri"/>
                        </a:rPr>
                        <a:t> </a:t>
                      </a:r>
                      <a:endParaRPr lang="en-US" sz="18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IN" sz="1800">
                        <a:solidFill>
                          <a:srgbClr val="000000"/>
                        </a:solidFill>
                        <a:latin typeface="Calibri"/>
                        <a:ea typeface="Times New Roman"/>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396591">
                <a:tc gridSpan="5">
                  <a:txBody>
                    <a:bodyPr/>
                    <a:lstStyle/>
                    <a:p>
                      <a:pPr marL="0" marR="0">
                        <a:lnSpc>
                          <a:spcPct val="115000"/>
                        </a:lnSpc>
                        <a:spcBef>
                          <a:spcPts val="0"/>
                        </a:spcBef>
                        <a:spcAft>
                          <a:spcPts val="0"/>
                        </a:spcAft>
                      </a:pPr>
                      <a:r>
                        <a:rPr lang="en-IN" sz="1400" b="1" dirty="0">
                          <a:solidFill>
                            <a:srgbClr val="000000"/>
                          </a:solidFill>
                          <a:latin typeface="Times New Roman"/>
                          <a:ea typeface="Times New Roman"/>
                          <a:cs typeface="Times New Roman"/>
                        </a:rPr>
                        <a:t>If you have any of the above symptoms, please contact your nearest Doctor as soon as possible.</a:t>
                      </a:r>
                      <a:endParaRPr lang="en-US"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5"/>
                  </a:ext>
                </a:extLst>
              </a:tr>
            </a:tbl>
          </a:graphicData>
        </a:graphic>
      </p:graphicFrame>
      <p:sp>
        <p:nvSpPr>
          <p:cNvPr id="24578" name="Straight Connector 28"/>
          <p:cNvSpPr>
            <a:spLocks noChangeShapeType="1"/>
          </p:cNvSpPr>
          <p:nvPr/>
        </p:nvSpPr>
        <p:spPr bwMode="auto">
          <a:xfrm>
            <a:off x="457200" y="3352800"/>
            <a:ext cx="8382000" cy="45719"/>
          </a:xfrm>
          <a:prstGeom prst="line">
            <a:avLst/>
          </a:prstGeom>
          <a:noFill/>
          <a:ln w="28575">
            <a:solidFill>
              <a:srgbClr val="C00000"/>
            </a:solidFill>
            <a:round/>
            <a:headEnd/>
            <a:tailEnd/>
          </a:ln>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800600"/>
            <a:ext cx="7772400" cy="1371600"/>
          </a:xfrm>
        </p:spPr>
        <p:txBody>
          <a:bodyPr>
            <a:normAutofit fontScale="55000" lnSpcReduction="20000"/>
          </a:bodyPr>
          <a:lstStyle/>
          <a:p>
            <a:pPr algn="ctr">
              <a:buNone/>
            </a:pPr>
            <a:r>
              <a:rPr lang="en-US" sz="7300" dirty="0" smtClean="0"/>
              <a:t>Frequently Asked Questions </a:t>
            </a:r>
          </a:p>
          <a:p>
            <a:pPr algn="ctr">
              <a:buNone/>
            </a:pPr>
            <a:endParaRPr lang="en-US" sz="4400" dirty="0" smtClean="0"/>
          </a:p>
          <a:p>
            <a:pPr algn="ctr">
              <a:buNone/>
            </a:pPr>
            <a:r>
              <a:rPr lang="en-US" sz="4400" dirty="0" smtClean="0"/>
              <a:t> </a:t>
            </a:r>
            <a:endParaRPr lang="en-US" sz="4400" dirty="0"/>
          </a:p>
        </p:txBody>
      </p:sp>
      <p:sp>
        <p:nvSpPr>
          <p:cNvPr id="7170" name="AutoShape 2" descr="Faqs Cartoon Png , Free Transparent Clipart - ClipartKey"/>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7172" name="AutoShape 4" descr="Faqs Cartoon Png , Free Transparent Clipart - ClipartKey"/>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7174" name="Picture 6" descr="Frequently Asked Questions or FAQ"/>
          <p:cNvPicPr>
            <a:picLocks noChangeAspect="1" noChangeArrowheads="1"/>
          </p:cNvPicPr>
          <p:nvPr/>
        </p:nvPicPr>
        <p:blipFill>
          <a:blip r:embed="rId2"/>
          <a:srcRect/>
          <a:stretch>
            <a:fillRect/>
          </a:stretch>
        </p:blipFill>
        <p:spPr bwMode="auto">
          <a:xfrm>
            <a:off x="609600" y="533400"/>
            <a:ext cx="4264025" cy="3762253"/>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1400" y="1143000"/>
            <a:ext cx="5105400" cy="1143000"/>
          </a:xfrm>
        </p:spPr>
        <p:txBody>
          <a:bodyPr>
            <a:normAutofit fontScale="90000"/>
          </a:bodyPr>
          <a:lstStyle/>
          <a:p>
            <a:r>
              <a:rPr lang="en-US" b="1" dirty="0" smtClean="0"/>
              <a:t>Do older people face enhanced risks of serious illness due to the virus?</a:t>
            </a:r>
            <a:endParaRPr lang="en-US" dirty="0"/>
          </a:p>
        </p:txBody>
      </p:sp>
      <p:sp>
        <p:nvSpPr>
          <p:cNvPr id="3" name="Content Placeholder 2"/>
          <p:cNvSpPr>
            <a:spLocks noGrp="1"/>
          </p:cNvSpPr>
          <p:nvPr>
            <p:ph idx="1"/>
          </p:nvPr>
        </p:nvSpPr>
        <p:spPr>
          <a:xfrm>
            <a:off x="533400" y="3124201"/>
            <a:ext cx="8229600" cy="3200400"/>
          </a:xfrm>
        </p:spPr>
        <p:txBody>
          <a:bodyPr/>
          <a:lstStyle/>
          <a:p>
            <a:pPr algn="just"/>
            <a:r>
              <a:rPr lang="en-US" dirty="0" smtClean="0"/>
              <a:t>The world still does not know much about the virus. Research is still going on. However, as per the World Health Organization, elders and those with certain pre-existing medical conditions appear to develop serious illness comparatively more than others.</a:t>
            </a:r>
            <a:endParaRPr lang="en-US" dirty="0"/>
          </a:p>
        </p:txBody>
      </p:sp>
      <p:pic>
        <p:nvPicPr>
          <p:cNvPr id="8193" name="Picture 1" descr="C:\Users\NPCDCS - STATE\Desktop\Advisory of elderly'\local\nohwet-village-meghalaya.jpg"/>
          <p:cNvPicPr>
            <a:picLocks noChangeAspect="1" noChangeArrowheads="1"/>
          </p:cNvPicPr>
          <p:nvPr/>
        </p:nvPicPr>
        <p:blipFill>
          <a:blip r:embed="rId2"/>
          <a:srcRect/>
          <a:stretch>
            <a:fillRect/>
          </a:stretch>
        </p:blipFill>
        <p:spPr bwMode="auto">
          <a:xfrm>
            <a:off x="381000" y="228600"/>
            <a:ext cx="2390841" cy="244147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5334000" cy="1143000"/>
          </a:xfrm>
        </p:spPr>
        <p:txBody>
          <a:bodyPr>
            <a:noAutofit/>
          </a:bodyPr>
          <a:lstStyle/>
          <a:p>
            <a:r>
              <a:rPr lang="en-US" sz="3600" b="1" dirty="0" smtClean="0"/>
              <a:t>Are people with blood pressure problems, heart-related issues, and diabetes more likely to develop serious illness?</a:t>
            </a:r>
            <a:endParaRPr lang="en-US" sz="3600" dirty="0"/>
          </a:p>
        </p:txBody>
      </p:sp>
      <p:sp>
        <p:nvSpPr>
          <p:cNvPr id="3" name="Content Placeholder 2"/>
          <p:cNvSpPr>
            <a:spLocks noGrp="1"/>
          </p:cNvSpPr>
          <p:nvPr>
            <p:ph idx="1"/>
          </p:nvPr>
        </p:nvSpPr>
        <p:spPr>
          <a:xfrm>
            <a:off x="457200" y="4114800"/>
            <a:ext cx="8229600" cy="2057400"/>
          </a:xfrm>
        </p:spPr>
        <p:txBody>
          <a:bodyPr/>
          <a:lstStyle/>
          <a:p>
            <a:pPr algn="just"/>
            <a:r>
              <a:rPr lang="en-US" dirty="0" smtClean="0"/>
              <a:t>Yes, people with problems related to blood pressure, heart, and diabetes are more likely to develop serious illness.</a:t>
            </a:r>
            <a:endParaRPr lang="en-US" dirty="0"/>
          </a:p>
        </p:txBody>
      </p:sp>
      <p:pic>
        <p:nvPicPr>
          <p:cNvPr id="7169" name="Picture 1" descr="C:\Users\NPCDCS - STATE\Desktop\Advisory of elderly'\local\thumbs_Garo_People_P9040728.jpg"/>
          <p:cNvPicPr>
            <a:picLocks noChangeAspect="1" noChangeArrowheads="1"/>
          </p:cNvPicPr>
          <p:nvPr/>
        </p:nvPicPr>
        <p:blipFill>
          <a:blip r:embed="rId2"/>
          <a:srcRect/>
          <a:stretch>
            <a:fillRect/>
          </a:stretch>
        </p:blipFill>
        <p:spPr bwMode="auto">
          <a:xfrm>
            <a:off x="6324600" y="533400"/>
            <a:ext cx="2133600" cy="2852738"/>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0" y="1524000"/>
            <a:ext cx="5257800" cy="1143000"/>
          </a:xfrm>
        </p:spPr>
        <p:txBody>
          <a:bodyPr>
            <a:noAutofit/>
          </a:bodyPr>
          <a:lstStyle/>
          <a:p>
            <a:r>
              <a:rPr lang="en-US" sz="3600" b="1" dirty="0" smtClean="0"/>
              <a:t>Are people above the age of sixty without any medical conditions safe from the virus?</a:t>
            </a:r>
            <a:endParaRPr lang="en-US" sz="3600" dirty="0"/>
          </a:p>
        </p:txBody>
      </p:sp>
      <p:sp>
        <p:nvSpPr>
          <p:cNvPr id="3" name="Content Placeholder 2"/>
          <p:cNvSpPr>
            <a:spLocks noGrp="1"/>
          </p:cNvSpPr>
          <p:nvPr>
            <p:ph idx="1"/>
          </p:nvPr>
        </p:nvSpPr>
        <p:spPr>
          <a:xfrm>
            <a:off x="381000" y="3581400"/>
            <a:ext cx="8229600" cy="1905000"/>
          </a:xfrm>
        </p:spPr>
        <p:txBody>
          <a:bodyPr/>
          <a:lstStyle/>
          <a:p>
            <a:pPr algn="just"/>
            <a:r>
              <a:rPr lang="en-US" dirty="0" smtClean="0"/>
              <a:t>No, the COVID-19 virus can affect people across all ages whether they have any existing medical conditions or not.</a:t>
            </a:r>
            <a:endParaRPr lang="en-US" dirty="0"/>
          </a:p>
        </p:txBody>
      </p:sp>
      <p:pic>
        <p:nvPicPr>
          <p:cNvPr id="6145" name="Picture 1" descr="C:\Users\NPCDCS - STATE\Desktop\Advisory of elderly'\local\maxresdefault.jpg"/>
          <p:cNvPicPr>
            <a:picLocks noChangeAspect="1" noChangeArrowheads="1"/>
          </p:cNvPicPr>
          <p:nvPr/>
        </p:nvPicPr>
        <p:blipFill>
          <a:blip r:embed="rId2" cstate="print"/>
          <a:srcRect/>
          <a:stretch>
            <a:fillRect/>
          </a:stretch>
        </p:blipFill>
        <p:spPr bwMode="auto">
          <a:xfrm>
            <a:off x="228600" y="381000"/>
            <a:ext cx="2667000" cy="2286000"/>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447800"/>
            <a:ext cx="5334000" cy="1219200"/>
          </a:xfrm>
        </p:spPr>
        <p:txBody>
          <a:bodyPr>
            <a:noAutofit/>
          </a:bodyPr>
          <a:lstStyle/>
          <a:p>
            <a:r>
              <a:rPr lang="en-US" sz="3600" b="1" dirty="0" smtClean="0"/>
              <a:t>Can a person above the age of sixty recover from the virus after being diagnosed as COVID positive?</a:t>
            </a:r>
            <a:endParaRPr lang="en-US" sz="3600" dirty="0"/>
          </a:p>
        </p:txBody>
      </p:sp>
      <p:sp>
        <p:nvSpPr>
          <p:cNvPr id="3" name="Content Placeholder 2"/>
          <p:cNvSpPr>
            <a:spLocks noGrp="1"/>
          </p:cNvSpPr>
          <p:nvPr>
            <p:ph idx="1"/>
          </p:nvPr>
        </p:nvSpPr>
        <p:spPr>
          <a:xfrm>
            <a:off x="381000" y="3886200"/>
            <a:ext cx="8229600" cy="2971800"/>
          </a:xfrm>
        </p:spPr>
        <p:txBody>
          <a:bodyPr/>
          <a:lstStyle/>
          <a:p>
            <a:pPr algn="just"/>
            <a:r>
              <a:rPr lang="en-US" dirty="0" smtClean="0"/>
              <a:t>A person above the age of sixty can recover from the virus, however, it will depend on several factors such as the person’s immune system, existing diseases, etc.</a:t>
            </a:r>
            <a:endParaRPr lang="en-US" dirty="0"/>
          </a:p>
        </p:txBody>
      </p:sp>
      <p:pic>
        <p:nvPicPr>
          <p:cNvPr id="5121" name="Picture 1" descr="C:\Users\NPCDCS - STATE\Desktop\Advisory of elderly'\local\travel_cherrapunji.jpg"/>
          <p:cNvPicPr>
            <a:picLocks noChangeAspect="1" noChangeArrowheads="1"/>
          </p:cNvPicPr>
          <p:nvPr/>
        </p:nvPicPr>
        <p:blipFill>
          <a:blip r:embed="rId2"/>
          <a:srcRect/>
          <a:stretch>
            <a:fillRect/>
          </a:stretch>
        </p:blipFill>
        <p:spPr bwMode="auto">
          <a:xfrm>
            <a:off x="6096000" y="228600"/>
            <a:ext cx="2589340" cy="30734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600" y="1447800"/>
            <a:ext cx="4953000" cy="1143000"/>
          </a:xfrm>
        </p:spPr>
        <p:txBody>
          <a:bodyPr>
            <a:noAutofit/>
          </a:bodyPr>
          <a:lstStyle/>
          <a:p>
            <a:r>
              <a:rPr lang="en-US" sz="3600" b="1" dirty="0" smtClean="0"/>
              <a:t>Is there a helpline that I can contact in case of mental health issues because of the COVID-19 disease?</a:t>
            </a:r>
            <a:endParaRPr lang="en-US" sz="3600" dirty="0"/>
          </a:p>
        </p:txBody>
      </p:sp>
      <p:sp>
        <p:nvSpPr>
          <p:cNvPr id="3" name="Content Placeholder 2"/>
          <p:cNvSpPr>
            <a:spLocks noGrp="1"/>
          </p:cNvSpPr>
          <p:nvPr>
            <p:ph idx="1"/>
          </p:nvPr>
        </p:nvSpPr>
        <p:spPr>
          <a:xfrm>
            <a:off x="457200" y="3505200"/>
            <a:ext cx="8229600" cy="2895600"/>
          </a:xfrm>
        </p:spPr>
        <p:txBody>
          <a:bodyPr/>
          <a:lstStyle/>
          <a:p>
            <a:pPr algn="just"/>
            <a:r>
              <a:rPr lang="en-US" dirty="0" smtClean="0"/>
              <a:t>Yes, the State Government has launched a helpline for people facing mental health issues because of the pandemic. </a:t>
            </a:r>
          </a:p>
          <a:p>
            <a:pPr algn="just"/>
            <a:r>
              <a:rPr lang="en-US" dirty="0" smtClean="0"/>
              <a:t>You can call 108 and you will be connected to the respective District </a:t>
            </a:r>
            <a:r>
              <a:rPr lang="en-US" dirty="0" err="1" smtClean="0"/>
              <a:t>Counsellors</a:t>
            </a:r>
            <a:endParaRPr lang="en-US" dirty="0"/>
          </a:p>
        </p:txBody>
      </p:sp>
      <p:pic>
        <p:nvPicPr>
          <p:cNvPr id="4098" name="Picture 2" descr="C:\Users\NPCDCS - STATE\Desktop\Advisory of elderly'\local\unnamed.jpg"/>
          <p:cNvPicPr>
            <a:picLocks noChangeAspect="1" noChangeArrowheads="1"/>
          </p:cNvPicPr>
          <p:nvPr/>
        </p:nvPicPr>
        <p:blipFill>
          <a:blip r:embed="rId2"/>
          <a:srcRect/>
          <a:stretch>
            <a:fillRect/>
          </a:stretch>
        </p:blipFill>
        <p:spPr bwMode="auto">
          <a:xfrm>
            <a:off x="304800" y="228600"/>
            <a:ext cx="2514600" cy="2889362"/>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382000" cy="6096000"/>
          </a:xfrm>
        </p:spPr>
        <p:txBody>
          <a:bodyPr>
            <a:normAutofit/>
          </a:bodyPr>
          <a:lstStyle/>
          <a:p>
            <a:pPr algn="just"/>
            <a:r>
              <a:rPr lang="en-US" sz="2800" dirty="0" smtClean="0">
                <a:latin typeface="Times New Roman" pitchFamily="18" charset="0"/>
                <a:cs typeface="Times New Roman" pitchFamily="18" charset="0"/>
              </a:rPr>
              <a:t>Elderly people are at a higher risk of COVID-19 infection due to their decreased immunity and body reserves, as well as multiple associated co-morbidities like:</a:t>
            </a:r>
          </a:p>
          <a:p>
            <a:pPr algn="just"/>
            <a:endParaRPr lang="en-US" sz="2800" dirty="0" smtClean="0">
              <a:latin typeface="Times New Roman" pitchFamily="18" charset="0"/>
              <a:cs typeface="Times New Roman" pitchFamily="18" charset="0"/>
            </a:endParaRPr>
          </a:p>
          <a:p>
            <a:pPr algn="just">
              <a:buNone/>
            </a:pPr>
            <a:endParaRPr lang="en-US" sz="2800" dirty="0" smtClean="0">
              <a:latin typeface="Times New Roman" pitchFamily="18" charset="0"/>
              <a:cs typeface="Times New Roman" pitchFamily="18" charset="0"/>
            </a:endParaRPr>
          </a:p>
          <a:p>
            <a:pPr algn="ctr">
              <a:buNone/>
            </a:pPr>
            <a:endParaRPr lang="en-US" sz="2800" dirty="0" smtClean="0">
              <a:latin typeface="Times New Roman" pitchFamily="18" charset="0"/>
              <a:cs typeface="Times New Roman" pitchFamily="18" charset="0"/>
            </a:endParaRPr>
          </a:p>
          <a:p>
            <a:pPr algn="just">
              <a:buFont typeface="Wingdings" pitchFamily="2" charset="2"/>
              <a:buChar char="Ø"/>
            </a:pPr>
            <a:r>
              <a:rPr lang="en-US" sz="2800" dirty="0" smtClean="0">
                <a:latin typeface="Times New Roman" pitchFamily="18" charset="0"/>
                <a:cs typeface="Times New Roman" pitchFamily="18" charset="0"/>
              </a:rPr>
              <a:t>We care for you,  we are here to help you and we request you to cooperate with us by following our advice so that you will be able to have a healthy life and stay safe during the Covid-19 era.   </a:t>
            </a:r>
          </a:p>
        </p:txBody>
      </p:sp>
      <p:graphicFrame>
        <p:nvGraphicFramePr>
          <p:cNvPr id="5" name="Diagram 4"/>
          <p:cNvGraphicFramePr/>
          <p:nvPr/>
        </p:nvGraphicFramePr>
        <p:xfrm>
          <a:off x="533400" y="2514600"/>
          <a:ext cx="8305800" cy="99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371600"/>
            <a:ext cx="4572000" cy="1143000"/>
          </a:xfrm>
        </p:spPr>
        <p:txBody>
          <a:bodyPr>
            <a:noAutofit/>
          </a:bodyPr>
          <a:lstStyle/>
          <a:p>
            <a:r>
              <a:rPr lang="en-US" sz="3600" b="1" dirty="0" smtClean="0"/>
              <a:t>Can senior citizens go out on the road for an early morning walk during the Corona Virus period?</a:t>
            </a:r>
            <a:endParaRPr lang="en-US" sz="3600" dirty="0"/>
          </a:p>
        </p:txBody>
      </p:sp>
      <p:sp>
        <p:nvSpPr>
          <p:cNvPr id="3" name="Content Placeholder 2"/>
          <p:cNvSpPr>
            <a:spLocks noGrp="1"/>
          </p:cNvSpPr>
          <p:nvPr>
            <p:ph idx="1"/>
          </p:nvPr>
        </p:nvSpPr>
        <p:spPr>
          <a:xfrm>
            <a:off x="457200" y="3505200"/>
            <a:ext cx="8229600" cy="2971800"/>
          </a:xfrm>
        </p:spPr>
        <p:txBody>
          <a:bodyPr>
            <a:normAutofit/>
          </a:bodyPr>
          <a:lstStyle/>
          <a:p>
            <a:pPr algn="just"/>
            <a:r>
              <a:rPr lang="en-US" dirty="0" smtClean="0"/>
              <a:t>Senior citizens can go for Morning walks but they are to ensure physical distancing. However, if the elderly people reside in a Red Zone Area, then they must avoid morning walks and preferably exercise at home.</a:t>
            </a:r>
            <a:endParaRPr lang="en-US" dirty="0"/>
          </a:p>
        </p:txBody>
      </p:sp>
      <p:pic>
        <p:nvPicPr>
          <p:cNvPr id="2050" name="Picture 2" descr="C:\Users\NPCDCS - STATE\Desktop\Advisory of elderly'\local\4f32710b-b405-434c-82d9-bde04611bdf8.jpg"/>
          <p:cNvPicPr>
            <a:picLocks noChangeAspect="1" noChangeArrowheads="1"/>
          </p:cNvPicPr>
          <p:nvPr/>
        </p:nvPicPr>
        <p:blipFill>
          <a:blip r:embed="rId2" cstate="print"/>
          <a:srcRect/>
          <a:stretch>
            <a:fillRect/>
          </a:stretch>
        </p:blipFill>
        <p:spPr bwMode="auto">
          <a:xfrm>
            <a:off x="6096000" y="533400"/>
            <a:ext cx="1996082" cy="2666999"/>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229600" cy="1143000"/>
          </a:xfrm>
        </p:spPr>
        <p:txBody>
          <a:bodyPr>
            <a:normAutofit fontScale="90000"/>
          </a:bodyPr>
          <a:lstStyle/>
          <a:p>
            <a:r>
              <a:rPr lang="en-US" b="1" dirty="0" smtClean="0"/>
              <a:t>District Helpline Numbers</a:t>
            </a:r>
            <a:br>
              <a:rPr lang="en-US" b="1" dirty="0" smtClean="0"/>
            </a:br>
            <a:endParaRPr lang="en-US" dirty="0"/>
          </a:p>
        </p:txBody>
      </p:sp>
      <p:graphicFrame>
        <p:nvGraphicFramePr>
          <p:cNvPr id="4" name="Content Placeholder 3"/>
          <p:cNvGraphicFramePr>
            <a:graphicFrameLocks noGrp="1"/>
          </p:cNvGraphicFramePr>
          <p:nvPr>
            <p:ph idx="1"/>
          </p:nvPr>
        </p:nvGraphicFramePr>
        <p:xfrm>
          <a:off x="1524000" y="1447800"/>
          <a:ext cx="6019800" cy="4724406"/>
        </p:xfrm>
        <a:graphic>
          <a:graphicData uri="http://schemas.openxmlformats.org/drawingml/2006/table">
            <a:tbl>
              <a:tblPr/>
              <a:tblGrid>
                <a:gridCol w="1131928">
                  <a:extLst>
                    <a:ext uri="{9D8B030D-6E8A-4147-A177-3AD203B41FA5}">
                      <a16:colId xmlns:a16="http://schemas.microsoft.com/office/drawing/2014/main" val="20000"/>
                    </a:ext>
                  </a:extLst>
                </a:gridCol>
                <a:gridCol w="2572565">
                  <a:extLst>
                    <a:ext uri="{9D8B030D-6E8A-4147-A177-3AD203B41FA5}">
                      <a16:colId xmlns:a16="http://schemas.microsoft.com/office/drawing/2014/main" val="20001"/>
                    </a:ext>
                  </a:extLst>
                </a:gridCol>
                <a:gridCol w="2315307">
                  <a:extLst>
                    <a:ext uri="{9D8B030D-6E8A-4147-A177-3AD203B41FA5}">
                      <a16:colId xmlns:a16="http://schemas.microsoft.com/office/drawing/2014/main" val="20002"/>
                    </a:ext>
                  </a:extLst>
                </a:gridCol>
              </a:tblGrid>
              <a:tr h="363416">
                <a:tc>
                  <a:txBody>
                    <a:bodyPr/>
                    <a:lstStyle/>
                    <a:p>
                      <a:pPr marL="0" marR="0" algn="ctr">
                        <a:lnSpc>
                          <a:spcPct val="115000"/>
                        </a:lnSpc>
                        <a:spcBef>
                          <a:spcPts val="675"/>
                        </a:spcBef>
                        <a:spcAft>
                          <a:spcPts val="0"/>
                        </a:spcAft>
                        <a:tabLst>
                          <a:tab pos="520700" algn="l"/>
                          <a:tab pos="521335" algn="l"/>
                        </a:tabLst>
                      </a:pPr>
                      <a:r>
                        <a:rPr lang="en-US" sz="1800" b="1" dirty="0">
                          <a:latin typeface="Times New Roman"/>
                          <a:ea typeface="Times New Roman"/>
                          <a:cs typeface="Times New Roman"/>
                        </a:rPr>
                        <a:t>Sl. No</a:t>
                      </a:r>
                      <a:endParaRPr lang="en-US" sz="1600" b="1" dirty="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8575" cap="flat" cmpd="sng" algn="ctr">
                      <a:solidFill>
                        <a:srgbClr val="9BBB59"/>
                      </a:solidFill>
                      <a:prstDash val="solid"/>
                      <a:round/>
                      <a:headEnd type="none" w="med" len="med"/>
                      <a:tailEnd type="none" w="med" len="med"/>
                    </a:lnB>
                  </a:tcPr>
                </a:tc>
                <a:tc>
                  <a:txBody>
                    <a:bodyPr/>
                    <a:lstStyle/>
                    <a:p>
                      <a:pPr marL="0" marR="0" algn="ctr">
                        <a:lnSpc>
                          <a:spcPct val="115000"/>
                        </a:lnSpc>
                        <a:spcBef>
                          <a:spcPts val="675"/>
                        </a:spcBef>
                        <a:spcAft>
                          <a:spcPts val="0"/>
                        </a:spcAft>
                        <a:tabLst>
                          <a:tab pos="520700" algn="l"/>
                          <a:tab pos="521335" algn="l"/>
                        </a:tabLst>
                      </a:pPr>
                      <a:r>
                        <a:rPr lang="en-US" sz="1800" b="1" dirty="0">
                          <a:latin typeface="Times New Roman"/>
                          <a:ea typeface="Times New Roman"/>
                          <a:cs typeface="Times New Roman"/>
                        </a:rPr>
                        <a:t>District</a:t>
                      </a:r>
                      <a:endParaRPr lang="en-US" sz="1600" b="1" dirty="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8575" cap="flat" cmpd="sng" algn="ctr">
                      <a:solidFill>
                        <a:srgbClr val="9BBB59"/>
                      </a:solidFill>
                      <a:prstDash val="solid"/>
                      <a:round/>
                      <a:headEnd type="none" w="med" len="med"/>
                      <a:tailEnd type="none" w="med" len="med"/>
                    </a:lnB>
                  </a:tcPr>
                </a:tc>
                <a:tc>
                  <a:txBody>
                    <a:bodyPr/>
                    <a:lstStyle/>
                    <a:p>
                      <a:pPr marL="0" marR="0" algn="ctr">
                        <a:lnSpc>
                          <a:spcPct val="115000"/>
                        </a:lnSpc>
                        <a:spcBef>
                          <a:spcPts val="675"/>
                        </a:spcBef>
                        <a:spcAft>
                          <a:spcPts val="0"/>
                        </a:spcAft>
                        <a:tabLst>
                          <a:tab pos="520700" algn="l"/>
                          <a:tab pos="521335" algn="l"/>
                        </a:tabLst>
                      </a:pPr>
                      <a:r>
                        <a:rPr lang="en-US" sz="1800" b="1" dirty="0">
                          <a:latin typeface="Times New Roman"/>
                          <a:ea typeface="Times New Roman"/>
                          <a:cs typeface="Times New Roman"/>
                        </a:rPr>
                        <a:t>Number</a:t>
                      </a:r>
                      <a:endParaRPr lang="en-US" sz="1600" b="1" dirty="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8575" cap="flat" cmpd="sng" algn="ctr">
                      <a:solidFill>
                        <a:srgbClr val="9BBB59"/>
                      </a:solidFill>
                      <a:prstDash val="solid"/>
                      <a:round/>
                      <a:headEnd type="none" w="med" len="med"/>
                      <a:tailEnd type="none" w="med" len="med"/>
                    </a:lnB>
                  </a:tcPr>
                </a:tc>
                <a:extLst>
                  <a:ext uri="{0D108BD9-81ED-4DB2-BD59-A6C34878D82A}">
                    <a16:rowId xmlns:a16="http://schemas.microsoft.com/office/drawing/2014/main" val="10000"/>
                  </a:ext>
                </a:extLst>
              </a:tr>
              <a:tr h="363416">
                <a:tc>
                  <a:txBody>
                    <a:bodyPr/>
                    <a:lstStyle/>
                    <a:p>
                      <a:pPr marL="0" marR="0" algn="ctr">
                        <a:lnSpc>
                          <a:spcPct val="115000"/>
                        </a:lnSpc>
                        <a:spcBef>
                          <a:spcPts val="675"/>
                        </a:spcBef>
                        <a:spcAft>
                          <a:spcPts val="0"/>
                        </a:spcAft>
                        <a:tabLst>
                          <a:tab pos="520700" algn="l"/>
                          <a:tab pos="521335" algn="l"/>
                        </a:tabLst>
                      </a:pPr>
                      <a:r>
                        <a:rPr lang="en-US" sz="1800" b="1" dirty="0">
                          <a:latin typeface="Times New Roman"/>
                          <a:ea typeface="Times New Roman"/>
                          <a:cs typeface="Times New Roman"/>
                        </a:rPr>
                        <a:t>1</a:t>
                      </a:r>
                      <a:endParaRPr lang="en-US" sz="1600" dirty="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8575"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E6EED5"/>
                    </a:solidFill>
                  </a:tcPr>
                </a:tc>
                <a:tc>
                  <a:txBody>
                    <a:bodyPr/>
                    <a:lstStyle/>
                    <a:p>
                      <a:pPr marL="0" marR="0" algn="l">
                        <a:lnSpc>
                          <a:spcPct val="115000"/>
                        </a:lnSpc>
                        <a:spcBef>
                          <a:spcPts val="675"/>
                        </a:spcBef>
                        <a:spcAft>
                          <a:spcPts val="0"/>
                        </a:spcAft>
                        <a:tabLst>
                          <a:tab pos="520700" algn="l"/>
                          <a:tab pos="521335" algn="l"/>
                        </a:tabLst>
                      </a:pPr>
                      <a:r>
                        <a:rPr lang="en-US" sz="1800" dirty="0">
                          <a:latin typeface="Times New Roman"/>
                          <a:ea typeface="Times New Roman"/>
                          <a:cs typeface="Times New Roman"/>
                        </a:rPr>
                        <a:t>East </a:t>
                      </a:r>
                      <a:r>
                        <a:rPr lang="en-US" sz="1800" dirty="0" err="1">
                          <a:latin typeface="Times New Roman"/>
                          <a:ea typeface="Times New Roman"/>
                          <a:cs typeface="Times New Roman"/>
                        </a:rPr>
                        <a:t>Khasi</a:t>
                      </a:r>
                      <a:r>
                        <a:rPr lang="en-US" sz="1800" dirty="0">
                          <a:latin typeface="Times New Roman"/>
                          <a:ea typeface="Times New Roman"/>
                          <a:cs typeface="Times New Roman"/>
                        </a:rPr>
                        <a:t> Hills</a:t>
                      </a:r>
                      <a:endParaRPr lang="en-US" sz="1600" dirty="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8575"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E6EED5"/>
                    </a:solidFill>
                  </a:tcPr>
                </a:tc>
                <a:tc>
                  <a:txBody>
                    <a:bodyPr/>
                    <a:lstStyle/>
                    <a:p>
                      <a:pPr marL="0" marR="0" algn="ctr">
                        <a:lnSpc>
                          <a:spcPct val="115000"/>
                        </a:lnSpc>
                        <a:spcBef>
                          <a:spcPts val="675"/>
                        </a:spcBef>
                        <a:spcAft>
                          <a:spcPts val="0"/>
                        </a:spcAft>
                        <a:tabLst>
                          <a:tab pos="520700" algn="l"/>
                          <a:tab pos="521335" algn="l"/>
                        </a:tabLst>
                      </a:pPr>
                      <a:r>
                        <a:rPr lang="en-US" sz="1800">
                          <a:latin typeface="Times New Roman"/>
                          <a:ea typeface="Times New Roman"/>
                          <a:cs typeface="Times New Roman"/>
                        </a:rPr>
                        <a:t>7085281316</a:t>
                      </a:r>
                      <a:endParaRPr lang="en-US" sz="160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8575"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E6EED5"/>
                    </a:solidFill>
                  </a:tcPr>
                </a:tc>
                <a:extLst>
                  <a:ext uri="{0D108BD9-81ED-4DB2-BD59-A6C34878D82A}">
                    <a16:rowId xmlns:a16="http://schemas.microsoft.com/office/drawing/2014/main" val="10001"/>
                  </a:ext>
                </a:extLst>
              </a:tr>
              <a:tr h="363416">
                <a:tc>
                  <a:txBody>
                    <a:bodyPr/>
                    <a:lstStyle/>
                    <a:p>
                      <a:pPr marL="0" marR="0" algn="ctr">
                        <a:lnSpc>
                          <a:spcPct val="115000"/>
                        </a:lnSpc>
                        <a:spcBef>
                          <a:spcPts val="675"/>
                        </a:spcBef>
                        <a:spcAft>
                          <a:spcPts val="0"/>
                        </a:spcAft>
                        <a:tabLst>
                          <a:tab pos="520700" algn="l"/>
                          <a:tab pos="521335" algn="l"/>
                        </a:tabLst>
                      </a:pPr>
                      <a:r>
                        <a:rPr lang="en-US" sz="1800" b="1">
                          <a:latin typeface="Times New Roman"/>
                          <a:ea typeface="Times New Roman"/>
                          <a:cs typeface="Times New Roman"/>
                        </a:rPr>
                        <a:t>2</a:t>
                      </a:r>
                      <a:endParaRPr lang="en-US" sz="160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marL="0" marR="0" algn="l">
                        <a:lnSpc>
                          <a:spcPct val="115000"/>
                        </a:lnSpc>
                        <a:spcBef>
                          <a:spcPts val="675"/>
                        </a:spcBef>
                        <a:spcAft>
                          <a:spcPts val="0"/>
                        </a:spcAft>
                        <a:tabLst>
                          <a:tab pos="520700" algn="l"/>
                          <a:tab pos="521335" algn="l"/>
                        </a:tabLst>
                      </a:pPr>
                      <a:r>
                        <a:rPr lang="en-US" sz="1800" dirty="0">
                          <a:latin typeface="Times New Roman"/>
                          <a:ea typeface="Times New Roman"/>
                          <a:cs typeface="Times New Roman"/>
                        </a:rPr>
                        <a:t>West </a:t>
                      </a:r>
                      <a:r>
                        <a:rPr lang="en-US" sz="1800" dirty="0" err="1">
                          <a:latin typeface="Times New Roman"/>
                          <a:ea typeface="Times New Roman"/>
                          <a:cs typeface="Times New Roman"/>
                        </a:rPr>
                        <a:t>Khasi</a:t>
                      </a:r>
                      <a:r>
                        <a:rPr lang="en-US" sz="1800" dirty="0">
                          <a:latin typeface="Times New Roman"/>
                          <a:ea typeface="Times New Roman"/>
                          <a:cs typeface="Times New Roman"/>
                        </a:rPr>
                        <a:t> Hills</a:t>
                      </a:r>
                      <a:endParaRPr lang="en-US" sz="1600" dirty="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marL="0" marR="0" algn="ctr">
                        <a:lnSpc>
                          <a:spcPct val="115000"/>
                        </a:lnSpc>
                        <a:spcBef>
                          <a:spcPts val="675"/>
                        </a:spcBef>
                        <a:spcAft>
                          <a:spcPts val="0"/>
                        </a:spcAft>
                        <a:tabLst>
                          <a:tab pos="520700" algn="l"/>
                          <a:tab pos="521335" algn="l"/>
                        </a:tabLst>
                      </a:pPr>
                      <a:r>
                        <a:rPr lang="en-US" sz="1800" dirty="0">
                          <a:latin typeface="Times New Roman"/>
                          <a:ea typeface="Times New Roman"/>
                          <a:cs typeface="Times New Roman"/>
                        </a:rPr>
                        <a:t>9485395373</a:t>
                      </a:r>
                      <a:endParaRPr lang="en-US" sz="1600" dirty="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extLst>
                  <a:ext uri="{0D108BD9-81ED-4DB2-BD59-A6C34878D82A}">
                    <a16:rowId xmlns:a16="http://schemas.microsoft.com/office/drawing/2014/main" val="10002"/>
                  </a:ext>
                </a:extLst>
              </a:tr>
              <a:tr h="363416">
                <a:tc>
                  <a:txBody>
                    <a:bodyPr/>
                    <a:lstStyle/>
                    <a:p>
                      <a:pPr marL="0" marR="0" algn="ctr">
                        <a:lnSpc>
                          <a:spcPct val="115000"/>
                        </a:lnSpc>
                        <a:spcBef>
                          <a:spcPts val="675"/>
                        </a:spcBef>
                        <a:spcAft>
                          <a:spcPts val="0"/>
                        </a:spcAft>
                        <a:tabLst>
                          <a:tab pos="520700" algn="l"/>
                          <a:tab pos="521335" algn="l"/>
                        </a:tabLst>
                      </a:pPr>
                      <a:r>
                        <a:rPr lang="en-US" sz="1800" b="1">
                          <a:latin typeface="Times New Roman"/>
                          <a:ea typeface="Times New Roman"/>
                          <a:cs typeface="Times New Roman"/>
                        </a:rPr>
                        <a:t>3</a:t>
                      </a:r>
                      <a:endParaRPr lang="en-US" sz="160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E6EED5"/>
                    </a:solidFill>
                  </a:tcPr>
                </a:tc>
                <a:tc>
                  <a:txBody>
                    <a:bodyPr/>
                    <a:lstStyle/>
                    <a:p>
                      <a:pPr marL="0" marR="0" algn="l">
                        <a:lnSpc>
                          <a:spcPct val="115000"/>
                        </a:lnSpc>
                        <a:spcBef>
                          <a:spcPts val="675"/>
                        </a:spcBef>
                        <a:spcAft>
                          <a:spcPts val="0"/>
                        </a:spcAft>
                        <a:tabLst>
                          <a:tab pos="520700" algn="l"/>
                          <a:tab pos="521335" algn="l"/>
                        </a:tabLst>
                      </a:pPr>
                      <a:r>
                        <a:rPr lang="en-US" sz="1800" dirty="0">
                          <a:latin typeface="Times New Roman"/>
                          <a:ea typeface="Times New Roman"/>
                          <a:cs typeface="Times New Roman"/>
                        </a:rPr>
                        <a:t>South West </a:t>
                      </a:r>
                      <a:r>
                        <a:rPr lang="en-US" sz="1800" dirty="0" err="1">
                          <a:latin typeface="Times New Roman"/>
                          <a:ea typeface="Times New Roman"/>
                          <a:cs typeface="Times New Roman"/>
                        </a:rPr>
                        <a:t>Khasi</a:t>
                      </a:r>
                      <a:r>
                        <a:rPr lang="en-US" sz="1800" dirty="0">
                          <a:latin typeface="Times New Roman"/>
                          <a:ea typeface="Times New Roman"/>
                          <a:cs typeface="Times New Roman"/>
                        </a:rPr>
                        <a:t> Hills</a:t>
                      </a:r>
                      <a:endParaRPr lang="en-US" sz="1600" dirty="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E6EED5"/>
                    </a:solidFill>
                  </a:tcPr>
                </a:tc>
                <a:tc>
                  <a:txBody>
                    <a:bodyPr/>
                    <a:lstStyle/>
                    <a:p>
                      <a:pPr marL="0" marR="0" algn="ctr">
                        <a:lnSpc>
                          <a:spcPct val="115000"/>
                        </a:lnSpc>
                        <a:spcBef>
                          <a:spcPts val="675"/>
                        </a:spcBef>
                        <a:spcAft>
                          <a:spcPts val="0"/>
                        </a:spcAft>
                        <a:tabLst>
                          <a:tab pos="520700" algn="l"/>
                          <a:tab pos="521335" algn="l"/>
                        </a:tabLst>
                      </a:pPr>
                      <a:r>
                        <a:rPr lang="en-US" sz="1800">
                          <a:latin typeface="Times New Roman"/>
                          <a:ea typeface="Times New Roman"/>
                          <a:cs typeface="Times New Roman"/>
                        </a:rPr>
                        <a:t>9485153533</a:t>
                      </a:r>
                      <a:endParaRPr lang="en-US" sz="160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E6EED5"/>
                    </a:solidFill>
                  </a:tcPr>
                </a:tc>
                <a:extLst>
                  <a:ext uri="{0D108BD9-81ED-4DB2-BD59-A6C34878D82A}">
                    <a16:rowId xmlns:a16="http://schemas.microsoft.com/office/drawing/2014/main" val="10003"/>
                  </a:ext>
                </a:extLst>
              </a:tr>
              <a:tr h="363416">
                <a:tc>
                  <a:txBody>
                    <a:bodyPr/>
                    <a:lstStyle/>
                    <a:p>
                      <a:pPr marL="0" marR="0" algn="ctr">
                        <a:lnSpc>
                          <a:spcPct val="115000"/>
                        </a:lnSpc>
                        <a:spcBef>
                          <a:spcPts val="675"/>
                        </a:spcBef>
                        <a:spcAft>
                          <a:spcPts val="0"/>
                        </a:spcAft>
                        <a:tabLst>
                          <a:tab pos="520700" algn="l"/>
                          <a:tab pos="521335" algn="l"/>
                        </a:tabLst>
                      </a:pPr>
                      <a:r>
                        <a:rPr lang="en-US" sz="1800" b="1">
                          <a:latin typeface="Times New Roman"/>
                          <a:ea typeface="Times New Roman"/>
                          <a:cs typeface="Times New Roman"/>
                        </a:rPr>
                        <a:t>4</a:t>
                      </a:r>
                      <a:endParaRPr lang="en-US" sz="160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marL="0" marR="0" algn="l">
                        <a:lnSpc>
                          <a:spcPct val="115000"/>
                        </a:lnSpc>
                        <a:spcBef>
                          <a:spcPts val="675"/>
                        </a:spcBef>
                        <a:spcAft>
                          <a:spcPts val="0"/>
                        </a:spcAft>
                        <a:tabLst>
                          <a:tab pos="520700" algn="l"/>
                          <a:tab pos="521335" algn="l"/>
                        </a:tabLst>
                      </a:pPr>
                      <a:r>
                        <a:rPr lang="en-US" sz="1800" dirty="0">
                          <a:latin typeface="Times New Roman"/>
                          <a:ea typeface="Times New Roman"/>
                          <a:cs typeface="Times New Roman"/>
                        </a:rPr>
                        <a:t>West </a:t>
                      </a:r>
                      <a:r>
                        <a:rPr lang="en-US" sz="1800" dirty="0" err="1">
                          <a:latin typeface="Times New Roman"/>
                          <a:ea typeface="Times New Roman"/>
                          <a:cs typeface="Times New Roman"/>
                        </a:rPr>
                        <a:t>Jaintia</a:t>
                      </a:r>
                      <a:r>
                        <a:rPr lang="en-US" sz="1800" dirty="0">
                          <a:latin typeface="Times New Roman"/>
                          <a:ea typeface="Times New Roman"/>
                          <a:cs typeface="Times New Roman"/>
                        </a:rPr>
                        <a:t> Hills</a:t>
                      </a:r>
                      <a:endParaRPr lang="en-US" sz="1600" dirty="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marL="0" marR="0" algn="ctr">
                        <a:lnSpc>
                          <a:spcPct val="115000"/>
                        </a:lnSpc>
                        <a:spcBef>
                          <a:spcPts val="675"/>
                        </a:spcBef>
                        <a:spcAft>
                          <a:spcPts val="0"/>
                        </a:spcAft>
                        <a:tabLst>
                          <a:tab pos="520700" algn="l"/>
                          <a:tab pos="521335" algn="l"/>
                        </a:tabLst>
                      </a:pPr>
                      <a:r>
                        <a:rPr lang="en-US" sz="1800">
                          <a:latin typeface="Times New Roman"/>
                          <a:ea typeface="Times New Roman"/>
                          <a:cs typeface="Times New Roman"/>
                        </a:rPr>
                        <a:t>6009693315</a:t>
                      </a:r>
                      <a:endParaRPr lang="en-US" sz="160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extLst>
                  <a:ext uri="{0D108BD9-81ED-4DB2-BD59-A6C34878D82A}">
                    <a16:rowId xmlns:a16="http://schemas.microsoft.com/office/drawing/2014/main" val="10004"/>
                  </a:ext>
                </a:extLst>
              </a:tr>
              <a:tr h="363416">
                <a:tc>
                  <a:txBody>
                    <a:bodyPr/>
                    <a:lstStyle/>
                    <a:p>
                      <a:pPr marL="0" marR="0" algn="ctr">
                        <a:lnSpc>
                          <a:spcPct val="115000"/>
                        </a:lnSpc>
                        <a:spcBef>
                          <a:spcPts val="675"/>
                        </a:spcBef>
                        <a:spcAft>
                          <a:spcPts val="0"/>
                        </a:spcAft>
                        <a:tabLst>
                          <a:tab pos="520700" algn="l"/>
                          <a:tab pos="521335" algn="l"/>
                        </a:tabLst>
                      </a:pPr>
                      <a:r>
                        <a:rPr lang="en-US" sz="1800" b="1">
                          <a:latin typeface="Times New Roman"/>
                          <a:ea typeface="Times New Roman"/>
                          <a:cs typeface="Times New Roman"/>
                        </a:rPr>
                        <a:t>5</a:t>
                      </a:r>
                      <a:endParaRPr lang="en-US" sz="160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E6EED5"/>
                    </a:solidFill>
                  </a:tcPr>
                </a:tc>
                <a:tc>
                  <a:txBody>
                    <a:bodyPr/>
                    <a:lstStyle/>
                    <a:p>
                      <a:pPr marL="0" marR="0" algn="l">
                        <a:lnSpc>
                          <a:spcPct val="115000"/>
                        </a:lnSpc>
                        <a:spcBef>
                          <a:spcPts val="675"/>
                        </a:spcBef>
                        <a:spcAft>
                          <a:spcPts val="0"/>
                        </a:spcAft>
                        <a:tabLst>
                          <a:tab pos="520700" algn="l"/>
                          <a:tab pos="521335" algn="l"/>
                        </a:tabLst>
                      </a:pPr>
                      <a:r>
                        <a:rPr lang="en-US" sz="1800" dirty="0">
                          <a:latin typeface="Times New Roman"/>
                          <a:ea typeface="Times New Roman"/>
                          <a:cs typeface="Times New Roman"/>
                        </a:rPr>
                        <a:t>East </a:t>
                      </a:r>
                      <a:r>
                        <a:rPr lang="en-US" sz="1800" dirty="0" err="1">
                          <a:latin typeface="Times New Roman"/>
                          <a:ea typeface="Times New Roman"/>
                          <a:cs typeface="Times New Roman"/>
                        </a:rPr>
                        <a:t>jaintia</a:t>
                      </a:r>
                      <a:r>
                        <a:rPr lang="en-US" sz="1800" dirty="0">
                          <a:latin typeface="Times New Roman"/>
                          <a:ea typeface="Times New Roman"/>
                          <a:cs typeface="Times New Roman"/>
                        </a:rPr>
                        <a:t> Hills</a:t>
                      </a:r>
                      <a:endParaRPr lang="en-US" sz="1600" dirty="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E6EED5"/>
                    </a:solidFill>
                  </a:tcPr>
                </a:tc>
                <a:tc>
                  <a:txBody>
                    <a:bodyPr/>
                    <a:lstStyle/>
                    <a:p>
                      <a:pPr marL="0" marR="0" algn="ctr">
                        <a:lnSpc>
                          <a:spcPct val="115000"/>
                        </a:lnSpc>
                        <a:spcBef>
                          <a:spcPts val="675"/>
                        </a:spcBef>
                        <a:spcAft>
                          <a:spcPts val="0"/>
                        </a:spcAft>
                        <a:tabLst>
                          <a:tab pos="520700" algn="l"/>
                          <a:tab pos="521335" algn="l"/>
                        </a:tabLst>
                      </a:pPr>
                      <a:r>
                        <a:rPr lang="en-US" sz="1800" dirty="0">
                          <a:latin typeface="Times New Roman"/>
                          <a:ea typeface="Times New Roman"/>
                          <a:cs typeface="Times New Roman"/>
                        </a:rPr>
                        <a:t>3655230605</a:t>
                      </a:r>
                      <a:endParaRPr lang="en-US" sz="1600" dirty="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E6EED5"/>
                    </a:solidFill>
                  </a:tcPr>
                </a:tc>
                <a:extLst>
                  <a:ext uri="{0D108BD9-81ED-4DB2-BD59-A6C34878D82A}">
                    <a16:rowId xmlns:a16="http://schemas.microsoft.com/office/drawing/2014/main" val="10005"/>
                  </a:ext>
                </a:extLst>
              </a:tr>
              <a:tr h="363416">
                <a:tc>
                  <a:txBody>
                    <a:bodyPr/>
                    <a:lstStyle/>
                    <a:p>
                      <a:pPr marL="0" marR="0" algn="ctr">
                        <a:lnSpc>
                          <a:spcPct val="115000"/>
                        </a:lnSpc>
                        <a:spcBef>
                          <a:spcPts val="675"/>
                        </a:spcBef>
                        <a:spcAft>
                          <a:spcPts val="0"/>
                        </a:spcAft>
                        <a:tabLst>
                          <a:tab pos="520700" algn="l"/>
                          <a:tab pos="521335" algn="l"/>
                        </a:tabLst>
                      </a:pPr>
                      <a:r>
                        <a:rPr lang="en-US" sz="1800" b="1">
                          <a:latin typeface="Times New Roman"/>
                          <a:ea typeface="Times New Roman"/>
                          <a:cs typeface="Times New Roman"/>
                        </a:rPr>
                        <a:t>6</a:t>
                      </a:r>
                      <a:endParaRPr lang="en-US" sz="160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marL="0" marR="0" algn="l">
                        <a:lnSpc>
                          <a:spcPct val="115000"/>
                        </a:lnSpc>
                        <a:spcBef>
                          <a:spcPts val="675"/>
                        </a:spcBef>
                        <a:spcAft>
                          <a:spcPts val="0"/>
                        </a:spcAft>
                        <a:tabLst>
                          <a:tab pos="520700" algn="l"/>
                          <a:tab pos="521335" algn="l"/>
                        </a:tabLst>
                      </a:pPr>
                      <a:r>
                        <a:rPr lang="en-US" sz="1800" dirty="0">
                          <a:latin typeface="Times New Roman"/>
                          <a:ea typeface="Times New Roman"/>
                          <a:cs typeface="Times New Roman"/>
                        </a:rPr>
                        <a:t>West </a:t>
                      </a:r>
                      <a:r>
                        <a:rPr lang="en-US" sz="1800" dirty="0" err="1">
                          <a:latin typeface="Times New Roman"/>
                          <a:ea typeface="Times New Roman"/>
                          <a:cs typeface="Times New Roman"/>
                        </a:rPr>
                        <a:t>Garo</a:t>
                      </a:r>
                      <a:r>
                        <a:rPr lang="en-US" sz="1800" dirty="0">
                          <a:latin typeface="Times New Roman"/>
                          <a:ea typeface="Times New Roman"/>
                          <a:cs typeface="Times New Roman"/>
                        </a:rPr>
                        <a:t> Hills</a:t>
                      </a:r>
                      <a:endParaRPr lang="en-US" sz="1600" dirty="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marL="0" marR="0" algn="ctr">
                        <a:lnSpc>
                          <a:spcPct val="115000"/>
                        </a:lnSpc>
                        <a:spcBef>
                          <a:spcPts val="675"/>
                        </a:spcBef>
                        <a:spcAft>
                          <a:spcPts val="0"/>
                        </a:spcAft>
                        <a:tabLst>
                          <a:tab pos="520700" algn="l"/>
                          <a:tab pos="521335" algn="l"/>
                        </a:tabLst>
                      </a:pPr>
                      <a:r>
                        <a:rPr lang="en-US" sz="1800" dirty="0">
                          <a:latin typeface="Times New Roman"/>
                          <a:ea typeface="Times New Roman"/>
                          <a:cs typeface="Times New Roman"/>
                        </a:rPr>
                        <a:t>9864939334</a:t>
                      </a:r>
                      <a:endParaRPr lang="en-US" sz="1600" dirty="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extLst>
                  <a:ext uri="{0D108BD9-81ED-4DB2-BD59-A6C34878D82A}">
                    <a16:rowId xmlns:a16="http://schemas.microsoft.com/office/drawing/2014/main" val="10006"/>
                  </a:ext>
                </a:extLst>
              </a:tr>
              <a:tr h="726830">
                <a:tc>
                  <a:txBody>
                    <a:bodyPr/>
                    <a:lstStyle/>
                    <a:p>
                      <a:pPr marL="0" marR="0" algn="ctr">
                        <a:lnSpc>
                          <a:spcPct val="115000"/>
                        </a:lnSpc>
                        <a:spcBef>
                          <a:spcPts val="675"/>
                        </a:spcBef>
                        <a:spcAft>
                          <a:spcPts val="0"/>
                        </a:spcAft>
                        <a:tabLst>
                          <a:tab pos="520700" algn="l"/>
                          <a:tab pos="521335" algn="l"/>
                        </a:tabLst>
                      </a:pPr>
                      <a:r>
                        <a:rPr lang="en-US" sz="1800" b="1">
                          <a:latin typeface="Times New Roman"/>
                          <a:ea typeface="Times New Roman"/>
                          <a:cs typeface="Times New Roman"/>
                        </a:rPr>
                        <a:t>7</a:t>
                      </a:r>
                      <a:endParaRPr lang="en-US" sz="160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E6EED5"/>
                    </a:solidFill>
                  </a:tcPr>
                </a:tc>
                <a:tc>
                  <a:txBody>
                    <a:bodyPr/>
                    <a:lstStyle/>
                    <a:p>
                      <a:pPr marL="0" marR="0" algn="l">
                        <a:lnSpc>
                          <a:spcPct val="115000"/>
                        </a:lnSpc>
                        <a:spcBef>
                          <a:spcPts val="675"/>
                        </a:spcBef>
                        <a:spcAft>
                          <a:spcPts val="0"/>
                        </a:spcAft>
                        <a:tabLst>
                          <a:tab pos="520700" algn="l"/>
                          <a:tab pos="521335" algn="l"/>
                        </a:tabLst>
                      </a:pPr>
                      <a:r>
                        <a:rPr lang="en-US" sz="1800" dirty="0">
                          <a:latin typeface="Times New Roman"/>
                          <a:ea typeface="Times New Roman"/>
                          <a:cs typeface="Times New Roman"/>
                        </a:rPr>
                        <a:t>South West </a:t>
                      </a:r>
                      <a:r>
                        <a:rPr lang="en-US" sz="1800" dirty="0" err="1">
                          <a:latin typeface="Times New Roman"/>
                          <a:ea typeface="Times New Roman"/>
                          <a:cs typeface="Times New Roman"/>
                        </a:rPr>
                        <a:t>Garo</a:t>
                      </a:r>
                      <a:r>
                        <a:rPr lang="en-US" sz="1800" dirty="0">
                          <a:latin typeface="Times New Roman"/>
                          <a:ea typeface="Times New Roman"/>
                          <a:cs typeface="Times New Roman"/>
                        </a:rPr>
                        <a:t> Hills</a:t>
                      </a:r>
                      <a:endParaRPr lang="en-US" sz="1600" dirty="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E6EED5"/>
                    </a:solidFill>
                  </a:tcPr>
                </a:tc>
                <a:tc>
                  <a:txBody>
                    <a:bodyPr/>
                    <a:lstStyle/>
                    <a:p>
                      <a:pPr marL="0" marR="0" algn="ctr">
                        <a:lnSpc>
                          <a:spcPct val="115000"/>
                        </a:lnSpc>
                        <a:spcBef>
                          <a:spcPts val="675"/>
                        </a:spcBef>
                        <a:spcAft>
                          <a:spcPts val="0"/>
                        </a:spcAft>
                        <a:tabLst>
                          <a:tab pos="520700" algn="l"/>
                          <a:tab pos="521335" algn="l"/>
                        </a:tabLst>
                      </a:pPr>
                      <a:r>
                        <a:rPr lang="en-US" sz="1800" dirty="0">
                          <a:latin typeface="Times New Roman"/>
                          <a:ea typeface="Times New Roman"/>
                          <a:cs typeface="Times New Roman"/>
                        </a:rPr>
                        <a:t>6009944841/ 6009919788</a:t>
                      </a:r>
                      <a:endParaRPr lang="en-US" sz="1600" dirty="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E6EED5"/>
                    </a:solidFill>
                  </a:tcPr>
                </a:tc>
                <a:extLst>
                  <a:ext uri="{0D108BD9-81ED-4DB2-BD59-A6C34878D82A}">
                    <a16:rowId xmlns:a16="http://schemas.microsoft.com/office/drawing/2014/main" val="10007"/>
                  </a:ext>
                </a:extLst>
              </a:tr>
              <a:tr h="363416">
                <a:tc>
                  <a:txBody>
                    <a:bodyPr/>
                    <a:lstStyle/>
                    <a:p>
                      <a:pPr marL="0" marR="0" algn="ctr">
                        <a:lnSpc>
                          <a:spcPct val="115000"/>
                        </a:lnSpc>
                        <a:spcBef>
                          <a:spcPts val="675"/>
                        </a:spcBef>
                        <a:spcAft>
                          <a:spcPts val="0"/>
                        </a:spcAft>
                        <a:tabLst>
                          <a:tab pos="520700" algn="l"/>
                          <a:tab pos="521335" algn="l"/>
                        </a:tabLst>
                      </a:pPr>
                      <a:r>
                        <a:rPr lang="en-US" sz="1800" b="1">
                          <a:latin typeface="Times New Roman"/>
                          <a:ea typeface="Times New Roman"/>
                          <a:cs typeface="Times New Roman"/>
                        </a:rPr>
                        <a:t>8</a:t>
                      </a:r>
                      <a:endParaRPr lang="en-US" sz="160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marL="0" marR="0" algn="l">
                        <a:lnSpc>
                          <a:spcPct val="115000"/>
                        </a:lnSpc>
                        <a:spcBef>
                          <a:spcPts val="675"/>
                        </a:spcBef>
                        <a:spcAft>
                          <a:spcPts val="0"/>
                        </a:spcAft>
                        <a:tabLst>
                          <a:tab pos="520700" algn="l"/>
                          <a:tab pos="521335" algn="l"/>
                        </a:tabLst>
                      </a:pPr>
                      <a:r>
                        <a:rPr lang="en-US" sz="1800" dirty="0" err="1">
                          <a:latin typeface="Times New Roman"/>
                          <a:ea typeface="Times New Roman"/>
                          <a:cs typeface="Times New Roman"/>
                        </a:rPr>
                        <a:t>Ribhoi</a:t>
                      </a:r>
                      <a:endParaRPr lang="en-US" sz="1600" dirty="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marL="0" marR="0" algn="ctr">
                        <a:lnSpc>
                          <a:spcPct val="115000"/>
                        </a:lnSpc>
                        <a:spcBef>
                          <a:spcPts val="675"/>
                        </a:spcBef>
                        <a:spcAft>
                          <a:spcPts val="0"/>
                        </a:spcAft>
                        <a:tabLst>
                          <a:tab pos="520700" algn="l"/>
                          <a:tab pos="521335" algn="l"/>
                        </a:tabLst>
                      </a:pPr>
                      <a:r>
                        <a:rPr lang="en-US" sz="1800" dirty="0">
                          <a:latin typeface="Times New Roman"/>
                          <a:ea typeface="Times New Roman"/>
                          <a:cs typeface="Times New Roman"/>
                        </a:rPr>
                        <a:t>8787520449</a:t>
                      </a:r>
                      <a:endParaRPr lang="en-US" sz="1600" dirty="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extLst>
                  <a:ext uri="{0D108BD9-81ED-4DB2-BD59-A6C34878D82A}">
                    <a16:rowId xmlns:a16="http://schemas.microsoft.com/office/drawing/2014/main" val="10008"/>
                  </a:ext>
                </a:extLst>
              </a:tr>
              <a:tr h="363416">
                <a:tc>
                  <a:txBody>
                    <a:bodyPr/>
                    <a:lstStyle/>
                    <a:p>
                      <a:pPr marL="0" marR="0" algn="ctr">
                        <a:lnSpc>
                          <a:spcPct val="115000"/>
                        </a:lnSpc>
                        <a:spcBef>
                          <a:spcPts val="675"/>
                        </a:spcBef>
                        <a:spcAft>
                          <a:spcPts val="0"/>
                        </a:spcAft>
                        <a:tabLst>
                          <a:tab pos="520700" algn="l"/>
                          <a:tab pos="521335" algn="l"/>
                        </a:tabLst>
                      </a:pPr>
                      <a:r>
                        <a:rPr lang="en-US" sz="1800" b="1">
                          <a:latin typeface="Times New Roman"/>
                          <a:ea typeface="Times New Roman"/>
                          <a:cs typeface="Times New Roman"/>
                        </a:rPr>
                        <a:t>9</a:t>
                      </a:r>
                      <a:endParaRPr lang="en-US" sz="160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E6EED5"/>
                    </a:solidFill>
                  </a:tcPr>
                </a:tc>
                <a:tc>
                  <a:txBody>
                    <a:bodyPr/>
                    <a:lstStyle/>
                    <a:p>
                      <a:pPr marL="0" marR="0" algn="l">
                        <a:lnSpc>
                          <a:spcPct val="115000"/>
                        </a:lnSpc>
                        <a:spcBef>
                          <a:spcPts val="675"/>
                        </a:spcBef>
                        <a:spcAft>
                          <a:spcPts val="0"/>
                        </a:spcAft>
                        <a:tabLst>
                          <a:tab pos="520700" algn="l"/>
                          <a:tab pos="521335" algn="l"/>
                        </a:tabLst>
                      </a:pPr>
                      <a:r>
                        <a:rPr lang="en-US" sz="1800" dirty="0">
                          <a:latin typeface="Times New Roman"/>
                          <a:ea typeface="Times New Roman"/>
                          <a:cs typeface="Times New Roman"/>
                        </a:rPr>
                        <a:t>East </a:t>
                      </a:r>
                      <a:r>
                        <a:rPr lang="en-US" sz="1800" dirty="0" err="1">
                          <a:latin typeface="Times New Roman"/>
                          <a:ea typeface="Times New Roman"/>
                          <a:cs typeface="Times New Roman"/>
                        </a:rPr>
                        <a:t>Garo</a:t>
                      </a:r>
                      <a:r>
                        <a:rPr lang="en-US" sz="1800" dirty="0">
                          <a:latin typeface="Times New Roman"/>
                          <a:ea typeface="Times New Roman"/>
                          <a:cs typeface="Times New Roman"/>
                        </a:rPr>
                        <a:t> Hills</a:t>
                      </a:r>
                      <a:endParaRPr lang="en-US" sz="1600" dirty="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E6EED5"/>
                    </a:solidFill>
                  </a:tcPr>
                </a:tc>
                <a:tc>
                  <a:txBody>
                    <a:bodyPr/>
                    <a:lstStyle/>
                    <a:p>
                      <a:pPr marL="0" marR="0" algn="ctr">
                        <a:lnSpc>
                          <a:spcPct val="115000"/>
                        </a:lnSpc>
                        <a:spcBef>
                          <a:spcPts val="675"/>
                        </a:spcBef>
                        <a:spcAft>
                          <a:spcPts val="0"/>
                        </a:spcAft>
                        <a:tabLst>
                          <a:tab pos="520700" algn="l"/>
                          <a:tab pos="521335" algn="l"/>
                        </a:tabLst>
                      </a:pPr>
                      <a:r>
                        <a:rPr lang="en-US" sz="1800" dirty="0">
                          <a:latin typeface="Times New Roman"/>
                          <a:ea typeface="Times New Roman"/>
                          <a:cs typeface="Times New Roman"/>
                        </a:rPr>
                        <a:t>9485113132</a:t>
                      </a:r>
                      <a:endParaRPr lang="en-US" sz="1600" dirty="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E6EED5"/>
                    </a:solidFill>
                  </a:tcPr>
                </a:tc>
                <a:extLst>
                  <a:ext uri="{0D108BD9-81ED-4DB2-BD59-A6C34878D82A}">
                    <a16:rowId xmlns:a16="http://schemas.microsoft.com/office/drawing/2014/main" val="10009"/>
                  </a:ext>
                </a:extLst>
              </a:tr>
              <a:tr h="363416">
                <a:tc>
                  <a:txBody>
                    <a:bodyPr/>
                    <a:lstStyle/>
                    <a:p>
                      <a:pPr marL="0" marR="0" algn="ctr">
                        <a:lnSpc>
                          <a:spcPct val="115000"/>
                        </a:lnSpc>
                        <a:spcBef>
                          <a:spcPts val="675"/>
                        </a:spcBef>
                        <a:spcAft>
                          <a:spcPts val="0"/>
                        </a:spcAft>
                        <a:tabLst>
                          <a:tab pos="520700" algn="l"/>
                          <a:tab pos="521335" algn="l"/>
                        </a:tabLst>
                      </a:pPr>
                      <a:r>
                        <a:rPr lang="en-US" sz="1800" b="1">
                          <a:latin typeface="Times New Roman"/>
                          <a:ea typeface="Times New Roman"/>
                          <a:cs typeface="Times New Roman"/>
                        </a:rPr>
                        <a:t>10</a:t>
                      </a:r>
                      <a:endParaRPr lang="en-US" sz="160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marL="0" marR="0" algn="l">
                        <a:lnSpc>
                          <a:spcPct val="115000"/>
                        </a:lnSpc>
                        <a:spcBef>
                          <a:spcPts val="675"/>
                        </a:spcBef>
                        <a:spcAft>
                          <a:spcPts val="0"/>
                        </a:spcAft>
                        <a:tabLst>
                          <a:tab pos="520700" algn="l"/>
                          <a:tab pos="521335" algn="l"/>
                        </a:tabLst>
                      </a:pPr>
                      <a:r>
                        <a:rPr lang="en-US" sz="1800" dirty="0">
                          <a:latin typeface="Times New Roman"/>
                          <a:ea typeface="Times New Roman"/>
                          <a:cs typeface="Times New Roman"/>
                        </a:rPr>
                        <a:t>North </a:t>
                      </a:r>
                      <a:r>
                        <a:rPr lang="en-US" sz="1800" dirty="0" err="1">
                          <a:latin typeface="Times New Roman"/>
                          <a:ea typeface="Times New Roman"/>
                          <a:cs typeface="Times New Roman"/>
                        </a:rPr>
                        <a:t>Garo</a:t>
                      </a:r>
                      <a:r>
                        <a:rPr lang="en-US" sz="1800" dirty="0">
                          <a:latin typeface="Times New Roman"/>
                          <a:ea typeface="Times New Roman"/>
                          <a:cs typeface="Times New Roman"/>
                        </a:rPr>
                        <a:t> Hills</a:t>
                      </a:r>
                      <a:endParaRPr lang="en-US" sz="1600" dirty="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marL="0" marR="0" algn="ctr">
                        <a:lnSpc>
                          <a:spcPct val="115000"/>
                        </a:lnSpc>
                        <a:spcBef>
                          <a:spcPts val="675"/>
                        </a:spcBef>
                        <a:spcAft>
                          <a:spcPts val="0"/>
                        </a:spcAft>
                        <a:tabLst>
                          <a:tab pos="520700" algn="l"/>
                          <a:tab pos="521335" algn="l"/>
                        </a:tabLst>
                      </a:pPr>
                      <a:r>
                        <a:rPr lang="en-US" sz="1800" dirty="0">
                          <a:latin typeface="Times New Roman"/>
                          <a:ea typeface="Times New Roman"/>
                          <a:cs typeface="Times New Roman"/>
                        </a:rPr>
                        <a:t>6009907768</a:t>
                      </a:r>
                      <a:endParaRPr lang="en-US" sz="1600" dirty="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extLst>
                  <a:ext uri="{0D108BD9-81ED-4DB2-BD59-A6C34878D82A}">
                    <a16:rowId xmlns:a16="http://schemas.microsoft.com/office/drawing/2014/main" val="10010"/>
                  </a:ext>
                </a:extLst>
              </a:tr>
              <a:tr h="363416">
                <a:tc>
                  <a:txBody>
                    <a:bodyPr/>
                    <a:lstStyle/>
                    <a:p>
                      <a:pPr marL="0" marR="0" algn="ctr">
                        <a:lnSpc>
                          <a:spcPct val="115000"/>
                        </a:lnSpc>
                        <a:spcBef>
                          <a:spcPts val="675"/>
                        </a:spcBef>
                        <a:spcAft>
                          <a:spcPts val="0"/>
                        </a:spcAft>
                        <a:tabLst>
                          <a:tab pos="520700" algn="l"/>
                          <a:tab pos="521335" algn="l"/>
                        </a:tabLst>
                      </a:pPr>
                      <a:r>
                        <a:rPr lang="en-US" sz="1800" b="1">
                          <a:latin typeface="Times New Roman"/>
                          <a:ea typeface="Times New Roman"/>
                          <a:cs typeface="Times New Roman"/>
                        </a:rPr>
                        <a:t>11</a:t>
                      </a:r>
                      <a:endParaRPr lang="en-US" sz="160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E6EED5"/>
                    </a:solidFill>
                  </a:tcPr>
                </a:tc>
                <a:tc>
                  <a:txBody>
                    <a:bodyPr/>
                    <a:lstStyle/>
                    <a:p>
                      <a:pPr marL="0" marR="0" algn="l">
                        <a:lnSpc>
                          <a:spcPct val="115000"/>
                        </a:lnSpc>
                        <a:spcBef>
                          <a:spcPts val="675"/>
                        </a:spcBef>
                        <a:spcAft>
                          <a:spcPts val="0"/>
                        </a:spcAft>
                        <a:tabLst>
                          <a:tab pos="520700" algn="l"/>
                          <a:tab pos="521335" algn="l"/>
                        </a:tabLst>
                      </a:pPr>
                      <a:r>
                        <a:rPr lang="en-US" sz="1800" dirty="0">
                          <a:latin typeface="Times New Roman"/>
                          <a:ea typeface="Times New Roman"/>
                          <a:cs typeface="Times New Roman"/>
                        </a:rPr>
                        <a:t>South </a:t>
                      </a:r>
                      <a:r>
                        <a:rPr lang="en-US" sz="1800" dirty="0" err="1">
                          <a:latin typeface="Times New Roman"/>
                          <a:ea typeface="Times New Roman"/>
                          <a:cs typeface="Times New Roman"/>
                        </a:rPr>
                        <a:t>Garo</a:t>
                      </a:r>
                      <a:r>
                        <a:rPr lang="en-US" sz="1800" dirty="0">
                          <a:latin typeface="Times New Roman"/>
                          <a:ea typeface="Times New Roman"/>
                          <a:cs typeface="Times New Roman"/>
                        </a:rPr>
                        <a:t> Hills</a:t>
                      </a:r>
                      <a:endParaRPr lang="en-US" sz="1600" dirty="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E6EED5"/>
                    </a:solidFill>
                  </a:tcPr>
                </a:tc>
                <a:tc>
                  <a:txBody>
                    <a:bodyPr/>
                    <a:lstStyle/>
                    <a:p>
                      <a:pPr marL="0" marR="0" algn="ctr">
                        <a:lnSpc>
                          <a:spcPct val="115000"/>
                        </a:lnSpc>
                        <a:spcBef>
                          <a:spcPts val="675"/>
                        </a:spcBef>
                        <a:spcAft>
                          <a:spcPts val="0"/>
                        </a:spcAft>
                        <a:tabLst>
                          <a:tab pos="520700" algn="l"/>
                          <a:tab pos="521335" algn="l"/>
                        </a:tabLst>
                      </a:pPr>
                      <a:r>
                        <a:rPr lang="en-US" sz="1800" dirty="0">
                          <a:latin typeface="Times New Roman"/>
                          <a:ea typeface="Times New Roman"/>
                          <a:cs typeface="Times New Roman"/>
                        </a:rPr>
                        <a:t>7085100406</a:t>
                      </a:r>
                      <a:endParaRPr lang="en-US" sz="1600" dirty="0">
                        <a:latin typeface="Calibri"/>
                        <a:ea typeface="Times New Roman"/>
                        <a:cs typeface="Times New Roman"/>
                      </a:endParaRPr>
                    </a:p>
                  </a:txBody>
                  <a:tcPr marL="68580" marR="68580" marT="0"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rgbClr val="E6EED5"/>
                    </a:solidFill>
                  </a:tcPr>
                </a:tc>
                <a:extLst>
                  <a:ext uri="{0D108BD9-81ED-4DB2-BD59-A6C34878D82A}">
                    <a16:rowId xmlns:a16="http://schemas.microsoft.com/office/drawing/2014/main" val="10011"/>
                  </a:ext>
                </a:extLst>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685800"/>
            <a:ext cx="8686800" cy="6019800"/>
          </a:xfrm>
        </p:spPr>
        <p:txBody>
          <a:bodyPr>
            <a:normAutofit fontScale="62500" lnSpcReduction="20000"/>
          </a:bodyPr>
          <a:lstStyle/>
          <a:p>
            <a:pPr marL="0" lvl="0" indent="0" algn="just" fontAlgn="base">
              <a:spcBef>
                <a:spcPct val="0"/>
              </a:spcBef>
              <a:spcAft>
                <a:spcPct val="0"/>
              </a:spcAft>
              <a:buNone/>
            </a:pPr>
            <a:r>
              <a:rPr lang="en-US" sz="2400" dirty="0" smtClean="0">
                <a:latin typeface="Times New Roman" pitchFamily="18" charset="0"/>
                <a:ea typeface="Calibri" pitchFamily="34" charset="0"/>
                <a:cs typeface="Times New Roman" pitchFamily="18" charset="0"/>
              </a:rPr>
              <a:t>Certified that I did not have any symptoms as mentioned above or I have conveyed this to the Medical Officer at Phone No given to me on date ___/___/ _____.</a:t>
            </a:r>
            <a:endParaRPr lang="en-US" sz="1200" dirty="0" smtClean="0">
              <a:latin typeface="Arial" pitchFamily="34" charset="0"/>
              <a:cs typeface="Arial" pitchFamily="34" charset="0"/>
            </a:endParaRPr>
          </a:p>
          <a:p>
            <a:pPr marL="0" lvl="0" indent="0" eaLnBrk="0" fontAlgn="base" hangingPunct="0">
              <a:spcBef>
                <a:spcPct val="0"/>
              </a:spcBef>
              <a:spcAft>
                <a:spcPct val="0"/>
              </a:spcAft>
              <a:buNone/>
            </a:pPr>
            <a:endParaRPr lang="en-US" dirty="0" smtClean="0">
              <a:latin typeface="Times New Roman" pitchFamily="18" charset="0"/>
              <a:ea typeface="Calibri" pitchFamily="34" charset="0"/>
              <a:cs typeface="Times New Roman" pitchFamily="18" charset="0"/>
            </a:endParaRPr>
          </a:p>
          <a:p>
            <a:pPr marL="0" lvl="0" indent="0" eaLnBrk="0" fontAlgn="base" hangingPunct="0">
              <a:spcBef>
                <a:spcPct val="0"/>
              </a:spcBef>
              <a:spcAft>
                <a:spcPct val="0"/>
              </a:spcAft>
              <a:buNone/>
            </a:pPr>
            <a:endParaRPr lang="en-US" dirty="0" smtClean="0">
              <a:latin typeface="Times New Roman" pitchFamily="18" charset="0"/>
              <a:ea typeface="Calibri" pitchFamily="34" charset="0"/>
              <a:cs typeface="Times New Roman" pitchFamily="18" charset="0"/>
            </a:endParaRPr>
          </a:p>
          <a:p>
            <a:pPr marL="0" lvl="0" indent="0" eaLnBrk="0" fontAlgn="base" hangingPunct="0">
              <a:spcBef>
                <a:spcPct val="0"/>
              </a:spcBef>
              <a:spcAft>
                <a:spcPct val="0"/>
              </a:spcAft>
              <a:buNone/>
            </a:pPr>
            <a:endParaRPr lang="en-US" dirty="0" smtClean="0">
              <a:latin typeface="Times New Roman" pitchFamily="18" charset="0"/>
              <a:ea typeface="Calibri" pitchFamily="34" charset="0"/>
              <a:cs typeface="Times New Roman" pitchFamily="18" charset="0"/>
            </a:endParaRPr>
          </a:p>
          <a:p>
            <a:pPr marL="0" lvl="0" indent="0" eaLnBrk="0" fontAlgn="base" hangingPunct="0">
              <a:spcBef>
                <a:spcPct val="0"/>
              </a:spcBef>
              <a:spcAft>
                <a:spcPct val="0"/>
              </a:spcAft>
              <a:buNone/>
            </a:pPr>
            <a:endParaRPr lang="en-US" sz="2400" dirty="0" smtClean="0">
              <a:latin typeface="Times New Roman" pitchFamily="18" charset="0"/>
              <a:ea typeface="Calibri" pitchFamily="34" charset="0"/>
              <a:cs typeface="Times New Roman" pitchFamily="18" charset="0"/>
            </a:endParaRPr>
          </a:p>
          <a:p>
            <a:pPr marL="0" lvl="0" indent="0" eaLnBrk="0" fontAlgn="base" hangingPunct="0">
              <a:spcBef>
                <a:spcPct val="0"/>
              </a:spcBef>
              <a:spcAft>
                <a:spcPct val="0"/>
              </a:spcAft>
              <a:buNone/>
            </a:pPr>
            <a:endParaRPr lang="en-US" sz="2400" dirty="0" smtClean="0">
              <a:latin typeface="Times New Roman" pitchFamily="18" charset="0"/>
              <a:ea typeface="Calibri" pitchFamily="34" charset="0"/>
              <a:cs typeface="Times New Roman" pitchFamily="18" charset="0"/>
            </a:endParaRPr>
          </a:p>
          <a:p>
            <a:pPr marL="0" lvl="0" indent="0" eaLnBrk="0" fontAlgn="base" hangingPunct="0">
              <a:spcBef>
                <a:spcPct val="0"/>
              </a:spcBef>
              <a:spcAft>
                <a:spcPct val="0"/>
              </a:spcAft>
              <a:buNone/>
            </a:pPr>
            <a:r>
              <a:rPr lang="en-US" sz="2400" dirty="0" smtClean="0">
                <a:latin typeface="Times New Roman" pitchFamily="18" charset="0"/>
                <a:ea typeface="Calibri" pitchFamily="34" charset="0"/>
                <a:cs typeface="Times New Roman" pitchFamily="18" charset="0"/>
              </a:rPr>
              <a:t>Signature: __________________</a:t>
            </a:r>
            <a:endParaRPr lang="en-US" sz="1200" dirty="0" smtClean="0">
              <a:latin typeface="Arial" pitchFamily="34" charset="0"/>
              <a:cs typeface="Arial" pitchFamily="34" charset="0"/>
            </a:endParaRPr>
          </a:p>
          <a:p>
            <a:pPr marL="0" lvl="0" indent="0" eaLnBrk="0" fontAlgn="base" hangingPunct="0">
              <a:spcBef>
                <a:spcPct val="0"/>
              </a:spcBef>
              <a:spcAft>
                <a:spcPct val="0"/>
              </a:spcAft>
              <a:buNone/>
            </a:pPr>
            <a:r>
              <a:rPr lang="en-US" sz="2400" dirty="0" smtClean="0">
                <a:latin typeface="Times New Roman" pitchFamily="18" charset="0"/>
                <a:ea typeface="Calibri" pitchFamily="34" charset="0"/>
                <a:cs typeface="Times New Roman" pitchFamily="18" charset="0"/>
              </a:rPr>
              <a:t>Date: ___/ ___/ _______</a:t>
            </a:r>
          </a:p>
          <a:p>
            <a:pPr marL="0" lvl="0" indent="0" eaLnBrk="0" fontAlgn="base" hangingPunct="0">
              <a:spcBef>
                <a:spcPct val="0"/>
              </a:spcBef>
              <a:spcAft>
                <a:spcPct val="0"/>
              </a:spcAft>
              <a:buNone/>
            </a:pPr>
            <a:endParaRPr lang="en-US" sz="2400" dirty="0" smtClean="0">
              <a:latin typeface="Times New Roman" pitchFamily="18" charset="0"/>
              <a:cs typeface="Times New Roman" pitchFamily="18" charset="0"/>
            </a:endParaRPr>
          </a:p>
          <a:p>
            <a:pPr marL="0" lvl="0" indent="0" eaLnBrk="0" fontAlgn="base" hangingPunct="0">
              <a:spcBef>
                <a:spcPct val="0"/>
              </a:spcBef>
              <a:spcAft>
                <a:spcPct val="0"/>
              </a:spcAft>
              <a:buNone/>
            </a:pPr>
            <a:endParaRPr lang="en-US" sz="1200" dirty="0" smtClean="0">
              <a:latin typeface="Arial" pitchFamily="34" charset="0"/>
              <a:cs typeface="Arial" pitchFamily="34" charset="0"/>
            </a:endParaRPr>
          </a:p>
          <a:p>
            <a:pPr marL="0" lvl="0" indent="0" eaLnBrk="0" fontAlgn="base" hangingPunct="0">
              <a:spcBef>
                <a:spcPct val="0"/>
              </a:spcBef>
              <a:spcAft>
                <a:spcPct val="0"/>
              </a:spcAft>
              <a:buNone/>
            </a:pPr>
            <a:endParaRPr lang="en-US" sz="3600" dirty="0" smtClean="0">
              <a:latin typeface="Algerian" pitchFamily="82" charset="0"/>
              <a:ea typeface="Calibri" pitchFamily="34" charset="0"/>
              <a:cs typeface="Times New Roman" pitchFamily="18" charset="0"/>
            </a:endParaRPr>
          </a:p>
          <a:p>
            <a:pPr marL="0" lvl="0" indent="0" eaLnBrk="0" fontAlgn="base" hangingPunct="0">
              <a:spcBef>
                <a:spcPct val="0"/>
              </a:spcBef>
              <a:spcAft>
                <a:spcPct val="0"/>
              </a:spcAft>
              <a:buNone/>
            </a:pPr>
            <a:endParaRPr lang="en-US" sz="3600" dirty="0" smtClean="0">
              <a:latin typeface="Algerian" pitchFamily="82" charset="0"/>
              <a:ea typeface="Calibri" pitchFamily="34" charset="0"/>
              <a:cs typeface="Times New Roman" pitchFamily="18" charset="0"/>
            </a:endParaRPr>
          </a:p>
          <a:p>
            <a:pPr marL="0" lvl="0" indent="0" eaLnBrk="0" fontAlgn="base" hangingPunct="0">
              <a:spcBef>
                <a:spcPct val="0"/>
              </a:spcBef>
              <a:spcAft>
                <a:spcPct val="0"/>
              </a:spcAft>
              <a:buNone/>
            </a:pPr>
            <a:endParaRPr lang="en-US" sz="3600" dirty="0" smtClean="0">
              <a:latin typeface="Algerian" pitchFamily="82" charset="0"/>
              <a:ea typeface="Calibri" pitchFamily="34" charset="0"/>
              <a:cs typeface="Times New Roman" pitchFamily="18" charset="0"/>
            </a:endParaRPr>
          </a:p>
          <a:p>
            <a:pPr marL="0" lvl="0" indent="0" algn="ctr" eaLnBrk="0" fontAlgn="base" hangingPunct="0">
              <a:spcBef>
                <a:spcPct val="0"/>
              </a:spcBef>
              <a:spcAft>
                <a:spcPct val="0"/>
              </a:spcAft>
              <a:buNone/>
            </a:pPr>
            <a:r>
              <a:rPr lang="en-US" sz="3800" dirty="0" smtClean="0">
                <a:latin typeface="Algerian" pitchFamily="82" charset="0"/>
                <a:ea typeface="Calibri" pitchFamily="34" charset="0"/>
                <a:cs typeface="Times New Roman" pitchFamily="18" charset="0"/>
              </a:rPr>
              <a:t>Keep taking all precautions</a:t>
            </a:r>
            <a:r>
              <a:rPr lang="en-US" sz="3800" dirty="0" smtClean="0">
                <a:ea typeface="Calibri" pitchFamily="34" charset="0"/>
                <a:cs typeface="Times New Roman" pitchFamily="18" charset="0"/>
              </a:rPr>
              <a:t>…</a:t>
            </a:r>
            <a:endParaRPr lang="en-US" sz="1800" dirty="0" smtClean="0">
              <a:latin typeface="Arial" pitchFamily="34" charset="0"/>
              <a:cs typeface="Arial" pitchFamily="34" charset="0"/>
            </a:endParaRPr>
          </a:p>
          <a:p>
            <a:pPr marL="0" lvl="0" indent="0" algn="ctr" eaLnBrk="0" fontAlgn="base" hangingPunct="0">
              <a:spcBef>
                <a:spcPct val="0"/>
              </a:spcBef>
              <a:spcAft>
                <a:spcPct val="0"/>
              </a:spcAft>
              <a:buNone/>
            </a:pPr>
            <a:r>
              <a:rPr lang="en-US" sz="3800" dirty="0" smtClean="0">
                <a:latin typeface="Algerian" pitchFamily="82" charset="0"/>
                <a:ea typeface="Calibri" pitchFamily="34" charset="0"/>
                <a:cs typeface="Times New Roman" pitchFamily="18" charset="0"/>
              </a:rPr>
              <a:t>Stay healthy, stay safe</a:t>
            </a:r>
            <a:r>
              <a:rPr lang="en-US" sz="2400" dirty="0" smtClean="0">
                <a:latin typeface="Algerian" pitchFamily="82" charset="0"/>
                <a:ea typeface="Calibri" pitchFamily="34" charset="0"/>
                <a:cs typeface="Times New Roman" pitchFamily="18" charset="0"/>
              </a:rPr>
              <a:t>!</a:t>
            </a:r>
            <a:endParaRPr lang="en-US" sz="1100" dirty="0" smtClean="0">
              <a:latin typeface="Arial" pitchFamily="34" charset="0"/>
              <a:cs typeface="Arial" pitchFamily="34" charset="0"/>
            </a:endParaRPr>
          </a:p>
          <a:p>
            <a:pPr marL="0" lvl="0" indent="0" algn="ctr" eaLnBrk="0" fontAlgn="base" hangingPunct="0">
              <a:spcBef>
                <a:spcPct val="0"/>
              </a:spcBef>
              <a:spcAft>
                <a:spcPct val="0"/>
              </a:spcAft>
              <a:buNone/>
            </a:pPr>
            <a:endParaRPr lang="en-US" sz="2400" b="1" dirty="0" smtClean="0">
              <a:solidFill>
                <a:srgbClr val="002060"/>
              </a:solidFill>
              <a:latin typeface="Times New Roman" pitchFamily="18" charset="0"/>
              <a:ea typeface="Calibri" pitchFamily="34" charset="0"/>
              <a:cs typeface="Times New Roman" pitchFamily="18" charset="0"/>
            </a:endParaRPr>
          </a:p>
          <a:p>
            <a:pPr marL="0" lvl="0" indent="0" algn="ctr" eaLnBrk="0" fontAlgn="base" hangingPunct="0">
              <a:spcBef>
                <a:spcPct val="0"/>
              </a:spcBef>
              <a:spcAft>
                <a:spcPct val="0"/>
              </a:spcAft>
              <a:buNone/>
            </a:pPr>
            <a:endParaRPr lang="en-US" sz="2400" b="1" dirty="0" smtClean="0">
              <a:solidFill>
                <a:srgbClr val="002060"/>
              </a:solidFill>
              <a:latin typeface="Times New Roman" pitchFamily="18" charset="0"/>
              <a:ea typeface="Calibri" pitchFamily="34" charset="0"/>
              <a:cs typeface="Times New Roman" pitchFamily="18" charset="0"/>
            </a:endParaRPr>
          </a:p>
          <a:p>
            <a:pPr marL="0" lvl="0" indent="0" algn="ctr" eaLnBrk="0" fontAlgn="base" hangingPunct="0">
              <a:spcBef>
                <a:spcPct val="0"/>
              </a:spcBef>
              <a:spcAft>
                <a:spcPct val="0"/>
              </a:spcAft>
              <a:buNone/>
            </a:pPr>
            <a:endParaRPr lang="en-US" sz="2400" b="1" dirty="0" smtClean="0">
              <a:solidFill>
                <a:srgbClr val="002060"/>
              </a:solidFill>
              <a:latin typeface="Times New Roman" pitchFamily="18" charset="0"/>
              <a:ea typeface="Calibri" pitchFamily="34" charset="0"/>
              <a:cs typeface="Times New Roman" pitchFamily="18" charset="0"/>
            </a:endParaRPr>
          </a:p>
          <a:p>
            <a:pPr marL="0" lvl="0" indent="0" algn="ctr" eaLnBrk="0" fontAlgn="base" hangingPunct="0">
              <a:spcBef>
                <a:spcPct val="0"/>
              </a:spcBef>
              <a:spcAft>
                <a:spcPct val="0"/>
              </a:spcAft>
              <a:buNone/>
            </a:pPr>
            <a:endParaRPr lang="en-US" sz="2400" b="1" dirty="0" smtClean="0">
              <a:solidFill>
                <a:srgbClr val="002060"/>
              </a:solidFill>
              <a:latin typeface="Times New Roman" pitchFamily="18" charset="0"/>
              <a:ea typeface="Calibri" pitchFamily="34" charset="0"/>
              <a:cs typeface="Times New Roman" pitchFamily="18" charset="0"/>
            </a:endParaRPr>
          </a:p>
          <a:p>
            <a:pPr marL="0" lvl="0" indent="0" algn="ctr" eaLnBrk="0" fontAlgn="base" hangingPunct="0">
              <a:spcBef>
                <a:spcPct val="0"/>
              </a:spcBef>
              <a:spcAft>
                <a:spcPct val="0"/>
              </a:spcAft>
              <a:buNone/>
            </a:pPr>
            <a:endParaRPr lang="en-US" sz="2400" b="1" dirty="0" smtClean="0">
              <a:solidFill>
                <a:srgbClr val="002060"/>
              </a:solidFill>
              <a:latin typeface="Times New Roman" pitchFamily="18" charset="0"/>
              <a:ea typeface="Calibri" pitchFamily="34" charset="0"/>
              <a:cs typeface="Times New Roman" pitchFamily="18" charset="0"/>
            </a:endParaRPr>
          </a:p>
          <a:p>
            <a:pPr marL="0" lvl="0" indent="0" algn="ctr" eaLnBrk="0" fontAlgn="base" hangingPunct="0">
              <a:spcBef>
                <a:spcPct val="0"/>
              </a:spcBef>
              <a:spcAft>
                <a:spcPct val="0"/>
              </a:spcAft>
              <a:buNone/>
            </a:pPr>
            <a:endParaRPr lang="en-US" sz="2400" b="1" dirty="0" smtClean="0">
              <a:solidFill>
                <a:srgbClr val="002060"/>
              </a:solidFill>
              <a:latin typeface="Times New Roman" pitchFamily="18" charset="0"/>
              <a:ea typeface="Calibri" pitchFamily="34" charset="0"/>
              <a:cs typeface="Times New Roman" pitchFamily="18" charset="0"/>
            </a:endParaRPr>
          </a:p>
          <a:p>
            <a:pPr marL="0" lvl="0" indent="0" algn="ctr" eaLnBrk="0" fontAlgn="base" hangingPunct="0">
              <a:spcBef>
                <a:spcPct val="0"/>
              </a:spcBef>
              <a:spcAft>
                <a:spcPct val="0"/>
              </a:spcAft>
              <a:buNone/>
            </a:pPr>
            <a:endParaRPr lang="en-US" sz="2400" b="1" dirty="0" smtClean="0">
              <a:solidFill>
                <a:srgbClr val="002060"/>
              </a:solidFill>
              <a:latin typeface="Times New Roman" pitchFamily="18" charset="0"/>
              <a:ea typeface="Calibri" pitchFamily="34" charset="0"/>
              <a:cs typeface="Times New Roman" pitchFamily="18" charset="0"/>
            </a:endParaRPr>
          </a:p>
          <a:p>
            <a:pPr marL="0" lvl="0" indent="0" algn="ctr" eaLnBrk="0" fontAlgn="base" hangingPunct="0">
              <a:spcBef>
                <a:spcPct val="0"/>
              </a:spcBef>
              <a:spcAft>
                <a:spcPct val="0"/>
              </a:spcAft>
              <a:buNone/>
            </a:pPr>
            <a:endParaRPr lang="en-US" sz="2400" b="1" dirty="0" smtClean="0">
              <a:solidFill>
                <a:srgbClr val="002060"/>
              </a:solidFill>
              <a:latin typeface="Times New Roman" pitchFamily="18" charset="0"/>
              <a:ea typeface="Calibri" pitchFamily="34" charset="0"/>
              <a:cs typeface="Times New Roman" pitchFamily="18" charset="0"/>
            </a:endParaRPr>
          </a:p>
          <a:p>
            <a:pPr marL="0" lvl="0" indent="0" algn="ctr" eaLnBrk="0" fontAlgn="base" hangingPunct="0">
              <a:spcBef>
                <a:spcPct val="0"/>
              </a:spcBef>
              <a:spcAft>
                <a:spcPct val="0"/>
              </a:spcAft>
              <a:buNone/>
            </a:pPr>
            <a:endParaRPr lang="en-US" sz="2400" b="1" dirty="0" smtClean="0">
              <a:solidFill>
                <a:srgbClr val="002060"/>
              </a:solidFill>
              <a:latin typeface="Times New Roman" pitchFamily="18" charset="0"/>
              <a:ea typeface="Calibri" pitchFamily="34" charset="0"/>
              <a:cs typeface="Times New Roman" pitchFamily="18" charset="0"/>
            </a:endParaRPr>
          </a:p>
          <a:p>
            <a:pPr marL="0" lvl="0" indent="0" algn="ctr" eaLnBrk="0" fontAlgn="base" hangingPunct="0">
              <a:spcBef>
                <a:spcPct val="0"/>
              </a:spcBef>
              <a:spcAft>
                <a:spcPct val="0"/>
              </a:spcAft>
              <a:buNone/>
            </a:pPr>
            <a:endParaRPr lang="en-US" sz="2400" b="1" dirty="0" smtClean="0">
              <a:solidFill>
                <a:srgbClr val="002060"/>
              </a:solidFill>
              <a:latin typeface="Times New Roman" pitchFamily="18" charset="0"/>
              <a:ea typeface="Calibri" pitchFamily="34" charset="0"/>
              <a:cs typeface="Times New Roman" pitchFamily="18" charset="0"/>
            </a:endParaRPr>
          </a:p>
          <a:p>
            <a:pPr marL="0" lvl="0" indent="0" algn="ctr" eaLnBrk="0" fontAlgn="base" hangingPunct="0">
              <a:spcBef>
                <a:spcPct val="0"/>
              </a:spcBef>
              <a:spcAft>
                <a:spcPct val="0"/>
              </a:spcAft>
              <a:buNone/>
            </a:pPr>
            <a:r>
              <a:rPr lang="en-US" sz="2900" b="1" dirty="0" smtClean="0">
                <a:solidFill>
                  <a:srgbClr val="002060"/>
                </a:solidFill>
                <a:latin typeface="Times New Roman" pitchFamily="18" charset="0"/>
                <a:ea typeface="Calibri" pitchFamily="34" charset="0"/>
                <a:cs typeface="Times New Roman" pitchFamily="18" charset="0"/>
              </a:rPr>
              <a:t>Issued in Public interest by the National </a:t>
            </a:r>
            <a:r>
              <a:rPr lang="en-US" sz="2900" b="1" dirty="0" err="1" smtClean="0">
                <a:solidFill>
                  <a:srgbClr val="002060"/>
                </a:solidFill>
                <a:latin typeface="Times New Roman" pitchFamily="18" charset="0"/>
                <a:ea typeface="Calibri" pitchFamily="34" charset="0"/>
                <a:cs typeface="Times New Roman" pitchFamily="18" charset="0"/>
              </a:rPr>
              <a:t>Programme</a:t>
            </a:r>
            <a:r>
              <a:rPr lang="en-US" sz="2900" b="1" dirty="0" smtClean="0">
                <a:solidFill>
                  <a:srgbClr val="002060"/>
                </a:solidFill>
                <a:latin typeface="Times New Roman" pitchFamily="18" charset="0"/>
                <a:ea typeface="Calibri" pitchFamily="34" charset="0"/>
                <a:cs typeface="Times New Roman" pitchFamily="18" charset="0"/>
              </a:rPr>
              <a:t> for Health Care of the Elderly (NPHCE), Government of Meghalaya</a:t>
            </a:r>
            <a:endParaRPr lang="en-US" sz="1400" dirty="0" smtClean="0">
              <a:latin typeface="Arial" pitchFamily="34" charset="0"/>
              <a:cs typeface="Arial" pitchFamily="34" charset="0"/>
            </a:endParaRPr>
          </a:p>
          <a:p>
            <a:endParaRPr lang="en-US" dirty="0"/>
          </a:p>
        </p:txBody>
      </p:sp>
      <p:pic>
        <p:nvPicPr>
          <p:cNvPr id="5" name="Picture 2" descr="C:\Users\NPCDCS - STATE\Downloads\NPHCE.png"/>
          <p:cNvPicPr>
            <a:picLocks noChangeAspect="1" noChangeArrowheads="1"/>
          </p:cNvPicPr>
          <p:nvPr/>
        </p:nvPicPr>
        <p:blipFill>
          <a:blip r:embed="rId2"/>
          <a:srcRect/>
          <a:stretch>
            <a:fillRect/>
          </a:stretch>
        </p:blipFill>
        <p:spPr bwMode="auto">
          <a:xfrm>
            <a:off x="3810000" y="5105400"/>
            <a:ext cx="685800" cy="633047"/>
          </a:xfrm>
          <a:prstGeom prst="rect">
            <a:avLst/>
          </a:prstGeom>
          <a:noFill/>
        </p:spPr>
      </p:pic>
      <p:pic>
        <p:nvPicPr>
          <p:cNvPr id="6" name="Picture 5" descr="NHM_LOGO.jpg"/>
          <p:cNvPicPr/>
          <p:nvPr/>
        </p:nvPicPr>
        <p:blipFill>
          <a:blip r:embed="rId3"/>
          <a:stretch>
            <a:fillRect/>
          </a:stretch>
        </p:blipFill>
        <p:spPr>
          <a:xfrm>
            <a:off x="4648200" y="5105400"/>
            <a:ext cx="914400" cy="685800"/>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THANKS</a:t>
            </a:r>
            <a:endParaRPr lang="en-US"/>
          </a:p>
        </p:txBody>
      </p:sp>
    </p:spTree>
    <p:extLst>
      <p:ext uri="{BB962C8B-B14F-4D97-AF65-F5344CB8AC3E}">
        <p14:creationId xmlns:p14="http://schemas.microsoft.com/office/powerpoint/2010/main" val="34042134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762000"/>
          </a:xfrm>
        </p:spPr>
        <p:txBody>
          <a:bodyPr/>
          <a:lstStyle/>
          <a:p>
            <a:r>
              <a:rPr lang="en-US" u="sng" dirty="0" smtClean="0"/>
              <a:t>Follow these Advices</a:t>
            </a:r>
            <a:endParaRPr lang="en-US" dirty="0"/>
          </a:p>
        </p:txBody>
      </p:sp>
      <p:sp>
        <p:nvSpPr>
          <p:cNvPr id="4" name="Rectangle 3"/>
          <p:cNvSpPr/>
          <p:nvPr/>
        </p:nvSpPr>
        <p:spPr>
          <a:xfrm>
            <a:off x="533400" y="1219200"/>
            <a:ext cx="6934200" cy="1077218"/>
          </a:xfrm>
          <a:prstGeom prst="rect">
            <a:avLst/>
          </a:prstGeom>
        </p:spPr>
        <p:txBody>
          <a:bodyPr wrap="square">
            <a:spAutoFit/>
          </a:bodyPr>
          <a:lstStyle/>
          <a:p>
            <a:pPr lvl="0" algn="just"/>
            <a:r>
              <a:rPr lang="en-IN" sz="3200" dirty="0" smtClean="0"/>
              <a:t>Stay at home as much as possible. Avoid meeting any visitors at home. </a:t>
            </a:r>
            <a:endParaRPr lang="en-US" sz="3200" dirty="0" smtClean="0"/>
          </a:p>
        </p:txBody>
      </p:sp>
      <p:pic>
        <p:nvPicPr>
          <p:cNvPr id="5" name="Picture 4" descr="C:\Users\NPCDCS - STATE\Desktop\Advisory of elderly'\local\61831df8-4c70-4a92-bdc6-26cb0416c83e.jpg"/>
          <p:cNvPicPr>
            <a:picLocks noChangeAspect="1" noChangeArrowheads="1"/>
          </p:cNvPicPr>
          <p:nvPr/>
        </p:nvPicPr>
        <p:blipFill>
          <a:blip r:embed="rId2" cstate="print"/>
          <a:srcRect/>
          <a:stretch>
            <a:fillRect/>
          </a:stretch>
        </p:blipFill>
        <p:spPr bwMode="auto">
          <a:xfrm>
            <a:off x="7467600" y="1219200"/>
            <a:ext cx="1524000" cy="2209799"/>
          </a:xfrm>
          <a:prstGeom prst="rect">
            <a:avLst/>
          </a:prstGeom>
          <a:ln>
            <a:noFill/>
          </a:ln>
          <a:effectLst>
            <a:softEdge rad="112500"/>
          </a:effectLst>
        </p:spPr>
      </p:pic>
      <p:sp>
        <p:nvSpPr>
          <p:cNvPr id="6" name="Rectangle 5"/>
          <p:cNvSpPr/>
          <p:nvPr/>
        </p:nvSpPr>
        <p:spPr>
          <a:xfrm>
            <a:off x="7467600" y="1143000"/>
            <a:ext cx="365806" cy="369332"/>
          </a:xfrm>
          <a:prstGeom prst="rect">
            <a:avLst/>
          </a:prstGeom>
        </p:spPr>
        <p:txBody>
          <a:bodyPr wrap="none">
            <a:spAutoFit/>
          </a:bodyPr>
          <a:lstStyle/>
          <a:p>
            <a:r>
              <a:rPr lang="en-IN" b="1" dirty="0" smtClean="0">
                <a:solidFill>
                  <a:srgbClr val="FF0000"/>
                </a:solidFill>
                <a:ea typeface="Calibri"/>
                <a:cs typeface="Calibri"/>
                <a:sym typeface="Wingdings"/>
              </a:rPr>
              <a:t></a:t>
            </a:r>
            <a:endParaRPr lang="en-US" dirty="0"/>
          </a:p>
        </p:txBody>
      </p:sp>
      <p:sp>
        <p:nvSpPr>
          <p:cNvPr id="7" name="Rectangle 6"/>
          <p:cNvSpPr/>
          <p:nvPr/>
        </p:nvSpPr>
        <p:spPr>
          <a:xfrm>
            <a:off x="533400" y="2438400"/>
            <a:ext cx="6781800" cy="1569660"/>
          </a:xfrm>
          <a:prstGeom prst="rect">
            <a:avLst/>
          </a:prstGeom>
        </p:spPr>
        <p:txBody>
          <a:bodyPr wrap="square">
            <a:spAutoFit/>
          </a:bodyPr>
          <a:lstStyle/>
          <a:p>
            <a:pPr lvl="0" algn="just"/>
            <a:r>
              <a:rPr lang="en-IN" sz="3200" dirty="0" smtClean="0"/>
              <a:t>Wash your hands and face with soap and water for at least 40 seconds, or use hand sanitizer.</a:t>
            </a:r>
            <a:endParaRPr lang="en-US" sz="3200" dirty="0" smtClean="0"/>
          </a:p>
        </p:txBody>
      </p:sp>
      <p:pic>
        <p:nvPicPr>
          <p:cNvPr id="8" name="Picture 4" descr="Working in times of coronavirus outbreak? Here are five office ..."/>
          <p:cNvPicPr>
            <a:picLocks noChangeAspect="1" noChangeArrowheads="1"/>
          </p:cNvPicPr>
          <p:nvPr/>
        </p:nvPicPr>
        <p:blipFill>
          <a:blip r:embed="rId3"/>
          <a:srcRect/>
          <a:stretch>
            <a:fillRect/>
          </a:stretch>
        </p:blipFill>
        <p:spPr bwMode="auto">
          <a:xfrm>
            <a:off x="3962400" y="3581400"/>
            <a:ext cx="2362200" cy="1771650"/>
          </a:xfrm>
          <a:prstGeom prst="rect">
            <a:avLst/>
          </a:prstGeom>
          <a:ln>
            <a:noFill/>
          </a:ln>
          <a:effectLst>
            <a:softEdge rad="112500"/>
          </a:effectLst>
        </p:spPr>
      </p:pic>
      <p:sp>
        <p:nvSpPr>
          <p:cNvPr id="9" name="Rectangle 8"/>
          <p:cNvSpPr/>
          <p:nvPr/>
        </p:nvSpPr>
        <p:spPr>
          <a:xfrm>
            <a:off x="5257800" y="3810000"/>
            <a:ext cx="365806" cy="369332"/>
          </a:xfrm>
          <a:prstGeom prst="rect">
            <a:avLst/>
          </a:prstGeom>
        </p:spPr>
        <p:txBody>
          <a:bodyPr wrap="none">
            <a:spAutoFit/>
          </a:bodyPr>
          <a:lstStyle/>
          <a:p>
            <a:r>
              <a:rPr lang="en-IN" b="1" dirty="0" smtClean="0">
                <a:solidFill>
                  <a:srgbClr val="FF0000"/>
                </a:solidFill>
                <a:ea typeface="Calibri"/>
                <a:cs typeface="Calibri"/>
                <a:sym typeface="Wingdings"/>
              </a:rPr>
              <a:t></a:t>
            </a:r>
            <a:endParaRPr lang="en-US" dirty="0">
              <a:solidFill>
                <a:srgbClr val="FF0000"/>
              </a:solidFill>
            </a:endParaRPr>
          </a:p>
        </p:txBody>
      </p:sp>
      <p:sp>
        <p:nvSpPr>
          <p:cNvPr id="10" name="Rectangle 9"/>
          <p:cNvSpPr/>
          <p:nvPr/>
        </p:nvSpPr>
        <p:spPr>
          <a:xfrm>
            <a:off x="533400" y="5288340"/>
            <a:ext cx="6553200" cy="1569660"/>
          </a:xfrm>
          <a:prstGeom prst="rect">
            <a:avLst/>
          </a:prstGeom>
        </p:spPr>
        <p:txBody>
          <a:bodyPr wrap="square">
            <a:spAutoFit/>
          </a:bodyPr>
          <a:lstStyle/>
          <a:p>
            <a:pPr lvl="0" algn="just"/>
            <a:r>
              <a:rPr lang="en-IN" sz="3200" dirty="0" smtClean="0"/>
              <a:t>Sneeze and cough either into your elbow or into tissue paper/ handkerchief. </a:t>
            </a:r>
            <a:endParaRPr lang="en-US" sz="3200" dirty="0"/>
          </a:p>
        </p:txBody>
      </p:sp>
      <p:pic>
        <p:nvPicPr>
          <p:cNvPr id="11" name="Picture 5" descr="C:\Users\NPCDCS - STATE\Desktop\Advisory of elderly'\local\WhatsApp Image 2020-05-26 at 11.31.39 AM (1) - Copy.jpeg"/>
          <p:cNvPicPr>
            <a:picLocks noChangeAspect="1" noChangeArrowheads="1"/>
          </p:cNvPicPr>
          <p:nvPr/>
        </p:nvPicPr>
        <p:blipFill>
          <a:blip r:embed="rId4"/>
          <a:srcRect/>
          <a:stretch>
            <a:fillRect/>
          </a:stretch>
        </p:blipFill>
        <p:spPr bwMode="auto">
          <a:xfrm>
            <a:off x="7239000" y="4267200"/>
            <a:ext cx="1638138" cy="2383668"/>
          </a:xfrm>
          <a:prstGeom prst="rect">
            <a:avLst/>
          </a:prstGeom>
          <a:ln>
            <a:noFill/>
          </a:ln>
          <a:effectLst>
            <a:outerShdw blurRad="292100" dist="139700" dir="2700000" algn="tl" rotWithShape="0">
              <a:srgbClr val="333333">
                <a:alpha val="65000"/>
              </a:srgbClr>
            </a:outerShdw>
          </a:effectLst>
        </p:spPr>
      </p:pic>
      <p:sp>
        <p:nvSpPr>
          <p:cNvPr id="12" name="Rectangle 11"/>
          <p:cNvSpPr/>
          <p:nvPr/>
        </p:nvSpPr>
        <p:spPr>
          <a:xfrm>
            <a:off x="7162800" y="4267200"/>
            <a:ext cx="365806" cy="369332"/>
          </a:xfrm>
          <a:prstGeom prst="rect">
            <a:avLst/>
          </a:prstGeom>
        </p:spPr>
        <p:txBody>
          <a:bodyPr wrap="none">
            <a:spAutoFit/>
          </a:bodyPr>
          <a:lstStyle/>
          <a:p>
            <a:r>
              <a:rPr lang="en-IN" b="1" dirty="0" smtClean="0">
                <a:solidFill>
                  <a:srgbClr val="FF0000"/>
                </a:solidFill>
                <a:ea typeface="Calibri"/>
                <a:cs typeface="Calibri"/>
                <a:sym typeface="Wingdings"/>
              </a:rPr>
              <a:t></a:t>
            </a:r>
            <a:endParaRPr lang="en-US" dirty="0">
              <a:solidFill>
                <a:srgbClr val="FF0000"/>
              </a:solidFill>
            </a:endParaRPr>
          </a:p>
        </p:txBody>
      </p:sp>
      <p:sp>
        <p:nvSpPr>
          <p:cNvPr id="13" name="Oval 12"/>
          <p:cNvSpPr/>
          <p:nvPr/>
        </p:nvSpPr>
        <p:spPr>
          <a:xfrm>
            <a:off x="381000" y="1447800"/>
            <a:ext cx="152400" cy="1524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4" name="Oval 13"/>
          <p:cNvSpPr/>
          <p:nvPr/>
        </p:nvSpPr>
        <p:spPr>
          <a:xfrm>
            <a:off x="381000" y="2667000"/>
            <a:ext cx="152400" cy="1524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6" name="Oval 15"/>
          <p:cNvSpPr/>
          <p:nvPr/>
        </p:nvSpPr>
        <p:spPr>
          <a:xfrm>
            <a:off x="381000" y="5486400"/>
            <a:ext cx="152400" cy="1524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9600" y="223391"/>
            <a:ext cx="6172200" cy="1077218"/>
          </a:xfrm>
          <a:prstGeom prst="rect">
            <a:avLst/>
          </a:prstGeom>
        </p:spPr>
        <p:txBody>
          <a:bodyPr wrap="square">
            <a:spAutoFit/>
          </a:bodyPr>
          <a:lstStyle/>
          <a:p>
            <a:pPr algn="just"/>
            <a:r>
              <a:rPr lang="en-IN" sz="3200" dirty="0" smtClean="0"/>
              <a:t>Ensure proper nutrition to boost immunity.</a:t>
            </a:r>
          </a:p>
        </p:txBody>
      </p:sp>
      <p:pic>
        <p:nvPicPr>
          <p:cNvPr id="5" name="Picture 2" descr="NUTRITION FOR THE ELDERLY in 2020 | A really helpful guide."/>
          <p:cNvPicPr>
            <a:picLocks noChangeAspect="1" noChangeArrowheads="1"/>
          </p:cNvPicPr>
          <p:nvPr/>
        </p:nvPicPr>
        <p:blipFill>
          <a:blip r:embed="rId2" cstate="print"/>
          <a:srcRect/>
          <a:stretch>
            <a:fillRect/>
          </a:stretch>
        </p:blipFill>
        <p:spPr bwMode="auto">
          <a:xfrm>
            <a:off x="7300006" y="228600"/>
            <a:ext cx="1606222" cy="1540536"/>
          </a:xfrm>
          <a:prstGeom prst="rect">
            <a:avLst/>
          </a:prstGeom>
          <a:noFill/>
        </p:spPr>
      </p:pic>
      <p:sp>
        <p:nvSpPr>
          <p:cNvPr id="6" name="Rectangle 5"/>
          <p:cNvSpPr/>
          <p:nvPr/>
        </p:nvSpPr>
        <p:spPr>
          <a:xfrm>
            <a:off x="6934200" y="228600"/>
            <a:ext cx="365806" cy="369332"/>
          </a:xfrm>
          <a:prstGeom prst="rect">
            <a:avLst/>
          </a:prstGeom>
        </p:spPr>
        <p:txBody>
          <a:bodyPr wrap="none">
            <a:spAutoFit/>
          </a:bodyPr>
          <a:lstStyle/>
          <a:p>
            <a:r>
              <a:rPr lang="en-IN" b="1" dirty="0" smtClean="0">
                <a:solidFill>
                  <a:srgbClr val="FF0000"/>
                </a:solidFill>
                <a:ea typeface="Calibri"/>
                <a:cs typeface="Calibri"/>
                <a:sym typeface="Wingdings"/>
              </a:rPr>
              <a:t></a:t>
            </a:r>
            <a:endParaRPr lang="en-US" dirty="0">
              <a:solidFill>
                <a:srgbClr val="FF0000"/>
              </a:solidFill>
            </a:endParaRPr>
          </a:p>
        </p:txBody>
      </p:sp>
      <p:pic>
        <p:nvPicPr>
          <p:cNvPr id="7" name="Picture 2" descr="C:\Users\NPCDCS - STATE\Desktop\Advisory of elderly'\local\74a51314-d534-40b6-97a3-4b8f866dbffd.jpg"/>
          <p:cNvPicPr>
            <a:picLocks noChangeAspect="1" noChangeArrowheads="1"/>
          </p:cNvPicPr>
          <p:nvPr/>
        </p:nvPicPr>
        <p:blipFill>
          <a:blip r:embed="rId3" cstate="print"/>
          <a:srcRect/>
          <a:stretch>
            <a:fillRect/>
          </a:stretch>
        </p:blipFill>
        <p:spPr bwMode="auto">
          <a:xfrm>
            <a:off x="970935" y="2450690"/>
            <a:ext cx="2743200" cy="223986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8" name="Rectangle 7"/>
          <p:cNvSpPr/>
          <p:nvPr/>
        </p:nvSpPr>
        <p:spPr>
          <a:xfrm>
            <a:off x="1600200" y="2514600"/>
            <a:ext cx="365806" cy="369332"/>
          </a:xfrm>
          <a:prstGeom prst="rect">
            <a:avLst/>
          </a:prstGeom>
        </p:spPr>
        <p:txBody>
          <a:bodyPr wrap="none">
            <a:spAutoFit/>
          </a:bodyPr>
          <a:lstStyle/>
          <a:p>
            <a:r>
              <a:rPr lang="en-IN" b="1" dirty="0" smtClean="0">
                <a:solidFill>
                  <a:srgbClr val="FF0000"/>
                </a:solidFill>
                <a:ea typeface="Calibri"/>
                <a:cs typeface="Calibri"/>
                <a:sym typeface="Wingdings"/>
              </a:rPr>
              <a:t></a:t>
            </a:r>
            <a:endParaRPr lang="en-US" dirty="0">
              <a:solidFill>
                <a:srgbClr val="FF0000"/>
              </a:solidFill>
            </a:endParaRPr>
          </a:p>
        </p:txBody>
      </p:sp>
      <p:pic>
        <p:nvPicPr>
          <p:cNvPr id="9" name="Picture 3" descr="C:\Users\NPCDCS - STATE\Desktop\Advisory of elderly'\local\images - Copy.jpg"/>
          <p:cNvPicPr>
            <a:picLocks noChangeAspect="1" noChangeArrowheads="1"/>
          </p:cNvPicPr>
          <p:nvPr/>
        </p:nvPicPr>
        <p:blipFill>
          <a:blip r:embed="rId4"/>
          <a:srcRect/>
          <a:stretch>
            <a:fillRect/>
          </a:stretch>
        </p:blipFill>
        <p:spPr bwMode="auto">
          <a:xfrm>
            <a:off x="4321277" y="2514600"/>
            <a:ext cx="3429000" cy="2362200"/>
          </a:xfrm>
          <a:prstGeom prst="rect">
            <a:avLst/>
          </a:prstGeom>
          <a:ln>
            <a:noFill/>
          </a:ln>
          <a:effectLst>
            <a:softEdge rad="112500"/>
          </a:effectLst>
        </p:spPr>
      </p:pic>
      <p:sp>
        <p:nvSpPr>
          <p:cNvPr id="10" name="Rectangle 9"/>
          <p:cNvSpPr/>
          <p:nvPr/>
        </p:nvSpPr>
        <p:spPr>
          <a:xfrm>
            <a:off x="621890" y="1373472"/>
            <a:ext cx="6400800" cy="1077218"/>
          </a:xfrm>
          <a:prstGeom prst="rect">
            <a:avLst/>
          </a:prstGeom>
        </p:spPr>
        <p:txBody>
          <a:bodyPr wrap="square">
            <a:spAutoFit/>
          </a:bodyPr>
          <a:lstStyle/>
          <a:p>
            <a:pPr algn="just"/>
            <a:r>
              <a:rPr lang="en-IN" sz="3200" dirty="0" smtClean="0"/>
              <a:t>Exercise or take regular walks and meditate regularly.</a:t>
            </a:r>
            <a:endParaRPr lang="en-US" sz="3200" dirty="0" smtClean="0"/>
          </a:p>
        </p:txBody>
      </p:sp>
      <p:sp>
        <p:nvSpPr>
          <p:cNvPr id="11" name="Rectangle 10"/>
          <p:cNvSpPr/>
          <p:nvPr/>
        </p:nvSpPr>
        <p:spPr>
          <a:xfrm>
            <a:off x="457200" y="4876800"/>
            <a:ext cx="8458200" cy="584775"/>
          </a:xfrm>
          <a:prstGeom prst="rect">
            <a:avLst/>
          </a:prstGeom>
        </p:spPr>
        <p:txBody>
          <a:bodyPr wrap="square">
            <a:spAutoFit/>
          </a:bodyPr>
          <a:lstStyle/>
          <a:p>
            <a:pPr algn="just"/>
            <a:r>
              <a:rPr lang="en-IN" sz="3200" dirty="0" smtClean="0"/>
              <a:t>Take your daily prescribed medicines without fail.</a:t>
            </a:r>
            <a:endParaRPr lang="en-US" sz="3200" dirty="0" smtClean="0"/>
          </a:p>
        </p:txBody>
      </p:sp>
      <p:sp>
        <p:nvSpPr>
          <p:cNvPr id="12" name="Rectangle 11"/>
          <p:cNvSpPr/>
          <p:nvPr/>
        </p:nvSpPr>
        <p:spPr>
          <a:xfrm>
            <a:off x="457200" y="5486400"/>
            <a:ext cx="8382000" cy="1077218"/>
          </a:xfrm>
          <a:prstGeom prst="rect">
            <a:avLst/>
          </a:prstGeom>
        </p:spPr>
        <p:txBody>
          <a:bodyPr wrap="square">
            <a:spAutoFit/>
          </a:bodyPr>
          <a:lstStyle/>
          <a:p>
            <a:pPr algn="just"/>
            <a:r>
              <a:rPr lang="en-IN" sz="3200" smtClean="0"/>
              <a:t>Talk to your family members, take help  from family members, if needed.</a:t>
            </a:r>
            <a:endParaRPr lang="en-US" sz="3200" dirty="0" smtClean="0"/>
          </a:p>
        </p:txBody>
      </p:sp>
      <p:sp>
        <p:nvSpPr>
          <p:cNvPr id="13" name="Oval 12"/>
          <p:cNvSpPr/>
          <p:nvPr/>
        </p:nvSpPr>
        <p:spPr>
          <a:xfrm>
            <a:off x="304800" y="609600"/>
            <a:ext cx="152400" cy="1524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4" name="Oval 13"/>
          <p:cNvSpPr/>
          <p:nvPr/>
        </p:nvSpPr>
        <p:spPr>
          <a:xfrm>
            <a:off x="304800" y="1752600"/>
            <a:ext cx="152400" cy="1524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5" name="Oval 14"/>
          <p:cNvSpPr/>
          <p:nvPr/>
        </p:nvSpPr>
        <p:spPr>
          <a:xfrm>
            <a:off x="304800" y="5105400"/>
            <a:ext cx="152400" cy="1524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6" name="Oval 15"/>
          <p:cNvSpPr/>
          <p:nvPr/>
        </p:nvSpPr>
        <p:spPr>
          <a:xfrm>
            <a:off x="304800" y="5715000"/>
            <a:ext cx="152400" cy="1524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7" name="Rectangle 16"/>
          <p:cNvSpPr/>
          <p:nvPr/>
        </p:nvSpPr>
        <p:spPr>
          <a:xfrm>
            <a:off x="5410200" y="2286000"/>
            <a:ext cx="365806" cy="369332"/>
          </a:xfrm>
          <a:prstGeom prst="rect">
            <a:avLst/>
          </a:prstGeom>
        </p:spPr>
        <p:txBody>
          <a:bodyPr wrap="none">
            <a:spAutoFit/>
          </a:bodyPr>
          <a:lstStyle/>
          <a:p>
            <a:r>
              <a:rPr lang="en-IN" b="1" dirty="0" smtClean="0">
                <a:solidFill>
                  <a:srgbClr val="FF0000"/>
                </a:solidFill>
                <a:ea typeface="Calibri"/>
                <a:cs typeface="Calibri"/>
                <a:sym typeface="Wingdings"/>
              </a:rPr>
              <a:t></a:t>
            </a:r>
            <a:endParaRPr lang="en-US" dirty="0">
              <a:solidFill>
                <a:srgbClr val="FF00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90800" y="201561"/>
            <a:ext cx="6400800" cy="2062103"/>
          </a:xfrm>
          <a:prstGeom prst="rect">
            <a:avLst/>
          </a:prstGeom>
        </p:spPr>
        <p:txBody>
          <a:bodyPr wrap="square">
            <a:spAutoFit/>
          </a:bodyPr>
          <a:lstStyle/>
          <a:p>
            <a:pPr lvl="0" algn="just"/>
            <a:r>
              <a:rPr lang="en-IN" sz="3200" dirty="0" smtClean="0"/>
              <a:t>Use Tele-consultant facilities for routine check-ups and except  emergency</a:t>
            </a:r>
            <a:r>
              <a:rPr lang="en-US" sz="3200" dirty="0" smtClean="0"/>
              <a:t> surgeries, all other surgical procedures are best avoided</a:t>
            </a:r>
            <a:r>
              <a:rPr lang="en-IN" sz="3200" dirty="0" smtClean="0"/>
              <a:t>.</a:t>
            </a:r>
            <a:endParaRPr lang="en-US" sz="3200" dirty="0" smtClean="0"/>
          </a:p>
        </p:txBody>
      </p:sp>
      <p:pic>
        <p:nvPicPr>
          <p:cNvPr id="5" name="Picture 3" descr="HelpAge India In Kerala Teaches Senior Citizens On Using Smartphones"/>
          <p:cNvPicPr>
            <a:picLocks noChangeAspect="1" noChangeArrowheads="1"/>
          </p:cNvPicPr>
          <p:nvPr/>
        </p:nvPicPr>
        <p:blipFill>
          <a:blip r:embed="rId2"/>
          <a:srcRect/>
          <a:stretch>
            <a:fillRect/>
          </a:stretch>
        </p:blipFill>
        <p:spPr bwMode="auto">
          <a:xfrm>
            <a:off x="0" y="228600"/>
            <a:ext cx="2286000" cy="1600200"/>
          </a:xfrm>
          <a:prstGeom prst="rect">
            <a:avLst/>
          </a:prstGeom>
          <a:ln>
            <a:noFill/>
          </a:ln>
          <a:effectLst>
            <a:softEdge rad="112500"/>
          </a:effectLst>
        </p:spPr>
      </p:pic>
      <p:sp>
        <p:nvSpPr>
          <p:cNvPr id="6" name="Rectangle 5"/>
          <p:cNvSpPr/>
          <p:nvPr/>
        </p:nvSpPr>
        <p:spPr>
          <a:xfrm>
            <a:off x="0" y="0"/>
            <a:ext cx="365806" cy="369332"/>
          </a:xfrm>
          <a:prstGeom prst="rect">
            <a:avLst/>
          </a:prstGeom>
        </p:spPr>
        <p:txBody>
          <a:bodyPr wrap="none">
            <a:spAutoFit/>
          </a:bodyPr>
          <a:lstStyle/>
          <a:p>
            <a:r>
              <a:rPr lang="en-IN" b="1" dirty="0" smtClean="0">
                <a:solidFill>
                  <a:srgbClr val="FF0000"/>
                </a:solidFill>
                <a:ea typeface="Calibri"/>
                <a:cs typeface="Calibri"/>
                <a:sym typeface="Wingdings"/>
              </a:rPr>
              <a:t></a:t>
            </a:r>
            <a:endParaRPr lang="en-US" dirty="0">
              <a:solidFill>
                <a:srgbClr val="FF0000"/>
              </a:solidFill>
            </a:endParaRPr>
          </a:p>
        </p:txBody>
      </p:sp>
      <p:sp>
        <p:nvSpPr>
          <p:cNvPr id="7" name="Rectangle 6"/>
          <p:cNvSpPr/>
          <p:nvPr/>
        </p:nvSpPr>
        <p:spPr>
          <a:xfrm>
            <a:off x="457200" y="2362200"/>
            <a:ext cx="8305800" cy="1569660"/>
          </a:xfrm>
          <a:prstGeom prst="rect">
            <a:avLst/>
          </a:prstGeom>
        </p:spPr>
        <p:txBody>
          <a:bodyPr wrap="square">
            <a:spAutoFit/>
          </a:bodyPr>
          <a:lstStyle/>
          <a:p>
            <a:pPr lvl="0" algn="just"/>
            <a:r>
              <a:rPr lang="en-IN" sz="3200" dirty="0" smtClean="0"/>
              <a:t>Clean the frequently touched surfaces/objects such as spectacles, walking sticks, pens, TV remotes, etc  with disinfectant.</a:t>
            </a:r>
            <a:endParaRPr lang="en-US" sz="3200" dirty="0" smtClean="0"/>
          </a:p>
        </p:txBody>
      </p:sp>
      <p:sp>
        <p:nvSpPr>
          <p:cNvPr id="8" name="Rectangle 7"/>
          <p:cNvSpPr/>
          <p:nvPr/>
        </p:nvSpPr>
        <p:spPr>
          <a:xfrm>
            <a:off x="2133600" y="4648200"/>
            <a:ext cx="6858000" cy="2062103"/>
          </a:xfrm>
          <a:prstGeom prst="rect">
            <a:avLst/>
          </a:prstGeom>
        </p:spPr>
        <p:txBody>
          <a:bodyPr wrap="square">
            <a:spAutoFit/>
          </a:bodyPr>
          <a:lstStyle/>
          <a:p>
            <a:pPr lvl="0" algn="just"/>
            <a:r>
              <a:rPr lang="en-IN" sz="3200" dirty="0" smtClean="0"/>
              <a:t>Monitor your health daily, contact nearest health care facility  for any signs and symptoms and follow the medical advice given.</a:t>
            </a:r>
            <a:endParaRPr lang="en-US" sz="3200" dirty="0" smtClean="0"/>
          </a:p>
        </p:txBody>
      </p:sp>
      <p:pic>
        <p:nvPicPr>
          <p:cNvPr id="9" name="Picture 2" descr="Tips for Keeping Your Home Clean in the Time of COVID-19 – Health ..."/>
          <p:cNvPicPr>
            <a:picLocks noGrp="1" noChangeAspect="1" noChangeArrowheads="1"/>
          </p:cNvPicPr>
          <p:nvPr>
            <p:ph idx="1"/>
          </p:nvPr>
        </p:nvPicPr>
        <p:blipFill>
          <a:blip r:embed="rId3" cstate="print"/>
          <a:srcRect/>
          <a:stretch>
            <a:fillRect/>
          </a:stretch>
        </p:blipFill>
        <p:spPr bwMode="auto">
          <a:xfrm>
            <a:off x="6019800" y="3429000"/>
            <a:ext cx="1900575" cy="1251455"/>
          </a:xfrm>
          <a:prstGeom prst="rect">
            <a:avLst/>
          </a:prstGeom>
          <a:ln>
            <a:noFill/>
          </a:ln>
          <a:effectLst>
            <a:softEdge rad="112500"/>
          </a:effectLst>
        </p:spPr>
      </p:pic>
      <p:pic>
        <p:nvPicPr>
          <p:cNvPr id="10" name="Picture 2" descr="C:\Users\NPCDCS - STATE\Desktop\Advisory of elderly'\local\59e91a13-fd97-4af0-88a8-cbc6bac53dd1.jpg"/>
          <p:cNvPicPr>
            <a:picLocks noChangeAspect="1" noChangeArrowheads="1"/>
          </p:cNvPicPr>
          <p:nvPr/>
        </p:nvPicPr>
        <p:blipFill>
          <a:blip r:embed="rId4"/>
          <a:srcRect/>
          <a:stretch>
            <a:fillRect/>
          </a:stretch>
        </p:blipFill>
        <p:spPr bwMode="auto">
          <a:xfrm>
            <a:off x="0" y="4311445"/>
            <a:ext cx="1981200" cy="2546555"/>
          </a:xfrm>
          <a:prstGeom prst="rect">
            <a:avLst/>
          </a:prstGeom>
          <a:ln>
            <a:noFill/>
          </a:ln>
          <a:effectLst>
            <a:softEdge rad="112500"/>
          </a:effectLst>
        </p:spPr>
      </p:pic>
      <p:sp>
        <p:nvSpPr>
          <p:cNvPr id="11" name="Rectangle 10"/>
          <p:cNvSpPr/>
          <p:nvPr/>
        </p:nvSpPr>
        <p:spPr>
          <a:xfrm>
            <a:off x="0" y="4114800"/>
            <a:ext cx="365806" cy="646331"/>
          </a:xfrm>
          <a:prstGeom prst="rect">
            <a:avLst/>
          </a:prstGeom>
        </p:spPr>
        <p:txBody>
          <a:bodyPr wrap="none">
            <a:spAutoFit/>
          </a:bodyPr>
          <a:lstStyle/>
          <a:p>
            <a:r>
              <a:rPr lang="en-IN" b="1" dirty="0" smtClean="0">
                <a:solidFill>
                  <a:srgbClr val="FF0000"/>
                </a:solidFill>
                <a:ea typeface="Calibri"/>
                <a:cs typeface="Calibri"/>
                <a:sym typeface="Wingdings"/>
              </a:rPr>
              <a:t></a:t>
            </a:r>
            <a:endParaRPr lang="en-US" dirty="0" smtClean="0">
              <a:solidFill>
                <a:srgbClr val="FF0000"/>
              </a:solidFill>
            </a:endParaRPr>
          </a:p>
          <a:p>
            <a:endParaRPr lang="en-US" dirty="0">
              <a:solidFill>
                <a:srgbClr val="FF0000"/>
              </a:solidFill>
            </a:endParaRPr>
          </a:p>
        </p:txBody>
      </p:sp>
      <p:sp>
        <p:nvSpPr>
          <p:cNvPr id="12" name="Rectangle 11"/>
          <p:cNvSpPr/>
          <p:nvPr/>
        </p:nvSpPr>
        <p:spPr>
          <a:xfrm>
            <a:off x="6096000" y="3429000"/>
            <a:ext cx="365806" cy="369332"/>
          </a:xfrm>
          <a:prstGeom prst="rect">
            <a:avLst/>
          </a:prstGeom>
        </p:spPr>
        <p:txBody>
          <a:bodyPr wrap="none">
            <a:spAutoFit/>
          </a:bodyPr>
          <a:lstStyle/>
          <a:p>
            <a:r>
              <a:rPr lang="en-IN" b="1" dirty="0" smtClean="0">
                <a:solidFill>
                  <a:srgbClr val="FF0000"/>
                </a:solidFill>
                <a:ea typeface="Calibri"/>
                <a:cs typeface="Calibri"/>
                <a:sym typeface="Wingdings"/>
              </a:rPr>
              <a:t></a:t>
            </a:r>
            <a:endParaRPr lang="en-US" dirty="0"/>
          </a:p>
        </p:txBody>
      </p:sp>
      <p:sp>
        <p:nvSpPr>
          <p:cNvPr id="13" name="Oval 12"/>
          <p:cNvSpPr/>
          <p:nvPr/>
        </p:nvSpPr>
        <p:spPr>
          <a:xfrm>
            <a:off x="2362200" y="457200"/>
            <a:ext cx="152400" cy="1524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4" name="Oval 13"/>
          <p:cNvSpPr/>
          <p:nvPr/>
        </p:nvSpPr>
        <p:spPr>
          <a:xfrm>
            <a:off x="304800" y="2590800"/>
            <a:ext cx="152400" cy="1524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5" name="Oval 14"/>
          <p:cNvSpPr/>
          <p:nvPr/>
        </p:nvSpPr>
        <p:spPr>
          <a:xfrm>
            <a:off x="1981200" y="4876800"/>
            <a:ext cx="152400" cy="1524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lstStyle/>
          <a:p>
            <a:r>
              <a:rPr lang="en-US" u="sng" dirty="0" smtClean="0"/>
              <a:t>What to avoid</a:t>
            </a:r>
            <a:endParaRPr lang="en-US" dirty="0"/>
          </a:p>
        </p:txBody>
      </p:sp>
      <p:sp>
        <p:nvSpPr>
          <p:cNvPr id="4" name="Rectangle 3"/>
          <p:cNvSpPr/>
          <p:nvPr/>
        </p:nvSpPr>
        <p:spPr>
          <a:xfrm>
            <a:off x="457200" y="762000"/>
            <a:ext cx="6096000" cy="1569660"/>
          </a:xfrm>
          <a:prstGeom prst="rect">
            <a:avLst/>
          </a:prstGeom>
        </p:spPr>
        <p:txBody>
          <a:bodyPr wrap="square">
            <a:spAutoFit/>
          </a:bodyPr>
          <a:lstStyle/>
          <a:p>
            <a:pPr lvl="0" algn="just"/>
            <a:r>
              <a:rPr lang="en-IN" sz="3200" dirty="0" smtClean="0"/>
              <a:t>Avoid coughing or sneezing into your bare hands or without covering your face.</a:t>
            </a:r>
            <a:endParaRPr lang="en-US" sz="3200" dirty="0" smtClean="0"/>
          </a:p>
        </p:txBody>
      </p:sp>
      <p:pic>
        <p:nvPicPr>
          <p:cNvPr id="5" name="Picture 2" descr="C:\Users\NPCDCS - STATE\Desktop\Advisory of elderly'\Cover Your Cough.png"/>
          <p:cNvPicPr>
            <a:picLocks noChangeAspect="1" noChangeArrowheads="1"/>
          </p:cNvPicPr>
          <p:nvPr/>
        </p:nvPicPr>
        <p:blipFill>
          <a:blip r:embed="rId2"/>
          <a:srcRect/>
          <a:stretch>
            <a:fillRect/>
          </a:stretch>
        </p:blipFill>
        <p:spPr bwMode="auto">
          <a:xfrm>
            <a:off x="6629400" y="762000"/>
            <a:ext cx="2514600" cy="1437963"/>
          </a:xfrm>
          <a:prstGeom prst="rect">
            <a:avLst/>
          </a:prstGeom>
          <a:noFill/>
        </p:spPr>
      </p:pic>
      <p:sp>
        <p:nvSpPr>
          <p:cNvPr id="6" name="Rectangle 5"/>
          <p:cNvSpPr/>
          <p:nvPr/>
        </p:nvSpPr>
        <p:spPr>
          <a:xfrm>
            <a:off x="457200" y="2286000"/>
            <a:ext cx="7893956" cy="584775"/>
          </a:xfrm>
          <a:prstGeom prst="rect">
            <a:avLst/>
          </a:prstGeom>
        </p:spPr>
        <p:txBody>
          <a:bodyPr wrap="none">
            <a:spAutoFit/>
          </a:bodyPr>
          <a:lstStyle/>
          <a:p>
            <a:pPr lvl="0" algn="just"/>
            <a:r>
              <a:rPr lang="en-IN" sz="3200" dirty="0" smtClean="0"/>
              <a:t>Avoid hugging your children or grand children.</a:t>
            </a:r>
            <a:endParaRPr lang="en-US" sz="3200" dirty="0" smtClean="0"/>
          </a:p>
        </p:txBody>
      </p:sp>
      <p:pic>
        <p:nvPicPr>
          <p:cNvPr id="7" name="Picture 2" descr="C:\Users\NPCDCS - STATE\Desktop\Advisory of elderly'\EUceWVfVAAAHKrN.jpg"/>
          <p:cNvPicPr>
            <a:picLocks noChangeAspect="1" noChangeArrowheads="1"/>
          </p:cNvPicPr>
          <p:nvPr/>
        </p:nvPicPr>
        <p:blipFill>
          <a:blip r:embed="rId3" cstate="print"/>
          <a:srcRect/>
          <a:stretch>
            <a:fillRect/>
          </a:stretch>
        </p:blipFill>
        <p:spPr bwMode="auto">
          <a:xfrm>
            <a:off x="3657600" y="2895600"/>
            <a:ext cx="1735576" cy="2362200"/>
          </a:xfrm>
          <a:prstGeom prst="rect">
            <a:avLst/>
          </a:prstGeom>
          <a:ln>
            <a:noFill/>
          </a:ln>
          <a:effectLst>
            <a:outerShdw blurRad="292100" dist="139700" dir="2700000" algn="tl" rotWithShape="0">
              <a:srgbClr val="333333">
                <a:alpha val="65000"/>
              </a:srgbClr>
            </a:outerShdw>
          </a:effectLst>
        </p:spPr>
      </p:pic>
      <p:sp>
        <p:nvSpPr>
          <p:cNvPr id="8" name="Rectangle 7"/>
          <p:cNvSpPr/>
          <p:nvPr/>
        </p:nvSpPr>
        <p:spPr>
          <a:xfrm>
            <a:off x="457200" y="5288340"/>
            <a:ext cx="8382000" cy="1569660"/>
          </a:xfrm>
          <a:prstGeom prst="rect">
            <a:avLst/>
          </a:prstGeom>
        </p:spPr>
        <p:txBody>
          <a:bodyPr wrap="square">
            <a:spAutoFit/>
          </a:bodyPr>
          <a:lstStyle/>
          <a:p>
            <a:pPr lvl="0" algn="just"/>
            <a:r>
              <a:rPr lang="en-IN" sz="3200" dirty="0" smtClean="0"/>
              <a:t>Do not touch your eyes, nose, mouth and tongue. If you need to touch, wash your hands properly for at least 40 seconds before touching.</a:t>
            </a:r>
            <a:endParaRPr lang="en-US" sz="3200" dirty="0" smtClean="0"/>
          </a:p>
        </p:txBody>
      </p:sp>
      <p:sp>
        <p:nvSpPr>
          <p:cNvPr id="9" name="Oval 8"/>
          <p:cNvSpPr/>
          <p:nvPr/>
        </p:nvSpPr>
        <p:spPr>
          <a:xfrm>
            <a:off x="304800" y="990600"/>
            <a:ext cx="152400" cy="1524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0" name="Oval 9"/>
          <p:cNvSpPr/>
          <p:nvPr/>
        </p:nvSpPr>
        <p:spPr>
          <a:xfrm>
            <a:off x="304800" y="2514600"/>
            <a:ext cx="152400" cy="1524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1" name="Oval 10"/>
          <p:cNvSpPr/>
          <p:nvPr/>
        </p:nvSpPr>
        <p:spPr>
          <a:xfrm>
            <a:off x="304800" y="5486400"/>
            <a:ext cx="152400" cy="1524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838200"/>
            <a:ext cx="5486400" cy="1200329"/>
          </a:xfrm>
          <a:prstGeom prst="rect">
            <a:avLst/>
          </a:prstGeom>
        </p:spPr>
        <p:txBody>
          <a:bodyPr wrap="square">
            <a:spAutoFit/>
          </a:bodyPr>
          <a:lstStyle/>
          <a:p>
            <a:pPr lvl="0" algn="just"/>
            <a:r>
              <a:rPr lang="en-IN" sz="3600" dirty="0" smtClean="0"/>
              <a:t>Avoid going near affected/ sick/ quarantined people.</a:t>
            </a:r>
            <a:endParaRPr lang="en-US" sz="3600" dirty="0" smtClean="0"/>
          </a:p>
        </p:txBody>
      </p:sp>
      <p:sp>
        <p:nvSpPr>
          <p:cNvPr id="5" name="Rectangle 4"/>
          <p:cNvSpPr/>
          <p:nvPr/>
        </p:nvSpPr>
        <p:spPr>
          <a:xfrm>
            <a:off x="457200" y="2209800"/>
            <a:ext cx="4345870" cy="646331"/>
          </a:xfrm>
          <a:prstGeom prst="rect">
            <a:avLst/>
          </a:prstGeom>
        </p:spPr>
        <p:txBody>
          <a:bodyPr wrap="none">
            <a:spAutoFit/>
          </a:bodyPr>
          <a:lstStyle/>
          <a:p>
            <a:pPr lvl="0" algn="just"/>
            <a:r>
              <a:rPr lang="en-IN" sz="3600" dirty="0" smtClean="0"/>
              <a:t>Avoid self-medication</a:t>
            </a:r>
            <a:r>
              <a:rPr lang="en-IN" sz="3200" dirty="0" smtClean="0"/>
              <a:t>.</a:t>
            </a:r>
            <a:endParaRPr lang="en-US" sz="3200" dirty="0" smtClean="0"/>
          </a:p>
        </p:txBody>
      </p:sp>
      <p:sp>
        <p:nvSpPr>
          <p:cNvPr id="6" name="Rectangle 5"/>
          <p:cNvSpPr/>
          <p:nvPr/>
        </p:nvSpPr>
        <p:spPr>
          <a:xfrm>
            <a:off x="457200" y="3200400"/>
            <a:ext cx="8229600" cy="2308324"/>
          </a:xfrm>
          <a:prstGeom prst="rect">
            <a:avLst/>
          </a:prstGeom>
        </p:spPr>
        <p:txBody>
          <a:bodyPr wrap="square">
            <a:spAutoFit/>
          </a:bodyPr>
          <a:lstStyle/>
          <a:p>
            <a:pPr algn="just"/>
            <a:r>
              <a:rPr lang="en-IN" sz="3600" dirty="0" smtClean="0"/>
              <a:t>Avoid routine check-up or follow up. As far as possible, make </a:t>
            </a:r>
            <a:r>
              <a:rPr lang="en-IN" sz="3600" dirty="0" err="1" smtClean="0"/>
              <a:t>tele</a:t>
            </a:r>
            <a:r>
              <a:rPr lang="en-IN" sz="3600" dirty="0" smtClean="0"/>
              <a:t>-consultation or inform the ASHA/ ANM/ Medical Officer or call the helpline number.</a:t>
            </a:r>
          </a:p>
        </p:txBody>
      </p:sp>
      <p:pic>
        <p:nvPicPr>
          <p:cNvPr id="7" name="Picture 2" descr="C:\Users\NPCDCS - STATE\Desktop\Advisory of elderly'\local\WhatsApp Image 2020-05-26 at 11.31.39 AM (1).jpeg"/>
          <p:cNvPicPr>
            <a:picLocks noChangeAspect="1" noChangeArrowheads="1"/>
          </p:cNvPicPr>
          <p:nvPr/>
        </p:nvPicPr>
        <p:blipFill>
          <a:blip r:embed="rId2" cstate="print"/>
          <a:srcRect/>
          <a:stretch>
            <a:fillRect/>
          </a:stretch>
        </p:blipFill>
        <p:spPr bwMode="auto">
          <a:xfrm>
            <a:off x="6012764" y="685800"/>
            <a:ext cx="2584939" cy="2667000"/>
          </a:xfrm>
          <a:prstGeom prst="rect">
            <a:avLst/>
          </a:prstGeom>
          <a:ln>
            <a:noFill/>
          </a:ln>
          <a:effectLst>
            <a:softEdge rad="112500"/>
          </a:effectLst>
        </p:spPr>
      </p:pic>
      <p:sp>
        <p:nvSpPr>
          <p:cNvPr id="8" name="Rectangle 7"/>
          <p:cNvSpPr/>
          <p:nvPr/>
        </p:nvSpPr>
        <p:spPr>
          <a:xfrm>
            <a:off x="457200" y="5657671"/>
            <a:ext cx="8229600" cy="1200329"/>
          </a:xfrm>
          <a:prstGeom prst="rect">
            <a:avLst/>
          </a:prstGeom>
        </p:spPr>
        <p:txBody>
          <a:bodyPr wrap="square">
            <a:spAutoFit/>
          </a:bodyPr>
          <a:lstStyle/>
          <a:p>
            <a:pPr lvl="0" algn="just"/>
            <a:r>
              <a:rPr lang="en-IN" sz="3600" dirty="0" smtClean="0"/>
              <a:t>Avoid going out unless it is absolutely essential.</a:t>
            </a:r>
            <a:endParaRPr lang="en-US" sz="3600" dirty="0" smtClean="0"/>
          </a:p>
        </p:txBody>
      </p:sp>
      <p:sp>
        <p:nvSpPr>
          <p:cNvPr id="9" name="Oval 8"/>
          <p:cNvSpPr/>
          <p:nvPr/>
        </p:nvSpPr>
        <p:spPr>
          <a:xfrm>
            <a:off x="304800" y="1066800"/>
            <a:ext cx="152400" cy="1524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0" name="Oval 9"/>
          <p:cNvSpPr/>
          <p:nvPr/>
        </p:nvSpPr>
        <p:spPr>
          <a:xfrm>
            <a:off x="228600" y="2514600"/>
            <a:ext cx="152400" cy="1524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1" name="Oval 10"/>
          <p:cNvSpPr/>
          <p:nvPr/>
        </p:nvSpPr>
        <p:spPr>
          <a:xfrm>
            <a:off x="304800" y="3429000"/>
            <a:ext cx="152400" cy="1524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2" name="Oval 11"/>
          <p:cNvSpPr/>
          <p:nvPr/>
        </p:nvSpPr>
        <p:spPr>
          <a:xfrm>
            <a:off x="304800" y="5867400"/>
            <a:ext cx="152400" cy="1524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870104"/>
            <a:ext cx="5562600" cy="1569660"/>
          </a:xfrm>
          <a:prstGeom prst="rect">
            <a:avLst/>
          </a:prstGeom>
        </p:spPr>
        <p:txBody>
          <a:bodyPr wrap="square">
            <a:spAutoFit/>
          </a:bodyPr>
          <a:lstStyle/>
          <a:p>
            <a:pPr lvl="0" algn="just"/>
            <a:r>
              <a:rPr lang="en-IN" sz="3200" dirty="0" smtClean="0"/>
              <a:t>Avoid going to crowded places like parks, markets and religious places, etc.</a:t>
            </a:r>
          </a:p>
        </p:txBody>
      </p:sp>
      <p:pic>
        <p:nvPicPr>
          <p:cNvPr id="5" name="Picture 1" descr="C:\Users\NPCDCS - STATE\Desktop\Advisory of elderly'\local\Lineage-Bill - Copy.jpg"/>
          <p:cNvPicPr>
            <a:picLocks noChangeAspect="1" noChangeArrowheads="1"/>
          </p:cNvPicPr>
          <p:nvPr/>
        </p:nvPicPr>
        <p:blipFill>
          <a:blip r:embed="rId2"/>
          <a:srcRect/>
          <a:stretch>
            <a:fillRect/>
          </a:stretch>
        </p:blipFill>
        <p:spPr bwMode="auto">
          <a:xfrm>
            <a:off x="6172200" y="987201"/>
            <a:ext cx="2597386" cy="29051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Rectangle 5"/>
          <p:cNvSpPr/>
          <p:nvPr/>
        </p:nvSpPr>
        <p:spPr>
          <a:xfrm>
            <a:off x="457200" y="2667000"/>
            <a:ext cx="5486400" cy="2062103"/>
          </a:xfrm>
          <a:prstGeom prst="rect">
            <a:avLst/>
          </a:prstGeom>
        </p:spPr>
        <p:txBody>
          <a:bodyPr wrap="square">
            <a:spAutoFit/>
          </a:bodyPr>
          <a:lstStyle/>
          <a:p>
            <a:pPr lvl="0" algn="just"/>
            <a:r>
              <a:rPr lang="en-IN" sz="3200" dirty="0" smtClean="0"/>
              <a:t>Avoid using tobacco, alcohol, drugs, etc to occupy your time and avoid boredom and loneliness.</a:t>
            </a:r>
            <a:endParaRPr lang="en-US" sz="3200" dirty="0" smtClean="0"/>
          </a:p>
        </p:txBody>
      </p:sp>
      <p:sp>
        <p:nvSpPr>
          <p:cNvPr id="7" name="Rectangle 6"/>
          <p:cNvSpPr/>
          <p:nvPr/>
        </p:nvSpPr>
        <p:spPr>
          <a:xfrm>
            <a:off x="457200" y="4800600"/>
            <a:ext cx="7996484" cy="584775"/>
          </a:xfrm>
          <a:prstGeom prst="rect">
            <a:avLst/>
          </a:prstGeom>
        </p:spPr>
        <p:txBody>
          <a:bodyPr wrap="none">
            <a:spAutoFit/>
          </a:bodyPr>
          <a:lstStyle/>
          <a:p>
            <a:pPr lvl="0" algn="just"/>
            <a:r>
              <a:rPr lang="en-IN" sz="3200" dirty="0" smtClean="0"/>
              <a:t>Do not worry or be afraid. Stay Safe and calm.  </a:t>
            </a:r>
            <a:endParaRPr lang="en-US" sz="3200" dirty="0" smtClean="0"/>
          </a:p>
        </p:txBody>
      </p:sp>
      <p:sp>
        <p:nvSpPr>
          <p:cNvPr id="9" name="Rectangle 8"/>
          <p:cNvSpPr/>
          <p:nvPr/>
        </p:nvSpPr>
        <p:spPr>
          <a:xfrm>
            <a:off x="457200" y="5934670"/>
            <a:ext cx="8229600" cy="70788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a:spAutoFit/>
          </a:bodyPr>
          <a:lstStyle/>
          <a:p>
            <a:pPr lvl="0" algn="ctr" fontAlgn="base">
              <a:spcBef>
                <a:spcPct val="0"/>
              </a:spcBef>
              <a:spcAft>
                <a:spcPct val="0"/>
              </a:spcAft>
            </a:pPr>
            <a:r>
              <a:rPr lang="en-US" sz="2000" dirty="0" smtClean="0">
                <a:solidFill>
                  <a:srgbClr val="000000"/>
                </a:solidFill>
                <a:latin typeface="Times New Roman" pitchFamily="18" charset="0"/>
                <a:ea typeface="Calibri" pitchFamily="34" charset="0"/>
                <a:cs typeface="Times New Roman" pitchFamily="18" charset="0"/>
              </a:rPr>
              <a:t>If you can follow these simple Do’s and Don’ts, you are likely to be safe from COVID-19 or other infectious diseases also.</a:t>
            </a:r>
            <a:endParaRPr lang="en-US" sz="3200" dirty="0" smtClean="0">
              <a:latin typeface="Arial" pitchFamily="34" charset="0"/>
              <a:cs typeface="Arial" pitchFamily="34" charset="0"/>
            </a:endParaRPr>
          </a:p>
        </p:txBody>
      </p:sp>
      <p:sp>
        <p:nvSpPr>
          <p:cNvPr id="10" name="Oval 9"/>
          <p:cNvSpPr/>
          <p:nvPr/>
        </p:nvSpPr>
        <p:spPr>
          <a:xfrm>
            <a:off x="228600" y="1295400"/>
            <a:ext cx="152400" cy="1524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1" name="Oval 10"/>
          <p:cNvSpPr/>
          <p:nvPr/>
        </p:nvSpPr>
        <p:spPr>
          <a:xfrm>
            <a:off x="304800" y="2895600"/>
            <a:ext cx="152400" cy="1524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2" name="Oval 11"/>
          <p:cNvSpPr/>
          <p:nvPr/>
        </p:nvSpPr>
        <p:spPr>
          <a:xfrm>
            <a:off x="304800" y="5029200"/>
            <a:ext cx="152400" cy="1524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315</TotalTime>
  <Words>2225</Words>
  <Application>Microsoft Office PowerPoint</Application>
  <PresentationFormat>On-screen Show (4:3)</PresentationFormat>
  <Paragraphs>592</Paragraphs>
  <Slides>33</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33</vt:i4>
      </vt:variant>
    </vt:vector>
  </HeadingPairs>
  <TitlesOfParts>
    <vt:vector size="45" baseType="lpstr">
      <vt:lpstr>Adobe Devanagari</vt:lpstr>
      <vt:lpstr>Adobe Fan Heiti Std B</vt:lpstr>
      <vt:lpstr>Adobe Garamond Pro</vt:lpstr>
      <vt:lpstr>Adobe Garamond Pro Bold</vt:lpstr>
      <vt:lpstr>Algerian</vt:lpstr>
      <vt:lpstr>Andalus</vt:lpstr>
      <vt:lpstr>Arial</vt:lpstr>
      <vt:lpstr>Bodoni MT</vt:lpstr>
      <vt:lpstr>Calibri</vt:lpstr>
      <vt:lpstr>Times New Roman</vt:lpstr>
      <vt:lpstr>Wingdings</vt:lpstr>
      <vt:lpstr>Office Theme</vt:lpstr>
      <vt:lpstr>Health Advisory for  Elderly Population during  COVID - 19 </vt:lpstr>
      <vt:lpstr>At this Juncture: Elderly Care</vt:lpstr>
      <vt:lpstr>PowerPoint Presentation</vt:lpstr>
      <vt:lpstr>Follow these Advices</vt:lpstr>
      <vt:lpstr>PowerPoint Presentation</vt:lpstr>
      <vt:lpstr>PowerPoint Presentation</vt:lpstr>
      <vt:lpstr>What to avoid</vt:lpstr>
      <vt:lpstr>PowerPoint Presentation</vt:lpstr>
      <vt:lpstr>PowerPoint Presentation</vt:lpstr>
      <vt:lpstr>Watch for symptoms and emergency warning signs </vt:lpstr>
      <vt:lpstr>PowerPoint Presentation</vt:lpstr>
      <vt:lpstr>    During self-follow up, put a '' if no symptom and  '' if you have any of following: </vt:lpstr>
      <vt:lpstr>Self Monitoring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Do older people face enhanced risks of serious illness due to the virus?</vt:lpstr>
      <vt:lpstr>Are people with blood pressure problems, heart-related issues, and diabetes more likely to develop serious illness?</vt:lpstr>
      <vt:lpstr>Are people above the age of sixty without any medical conditions safe from the virus?</vt:lpstr>
      <vt:lpstr>Can a person above the age of sixty recover from the virus after being diagnosed as COVID positive?</vt:lpstr>
      <vt:lpstr>Is there a helpline that I can contact in case of mental health issues because of the COVID-19 disease?</vt:lpstr>
      <vt:lpstr>Can senior citizens go out on the road for an early morning walk during the Corona Virus period?</vt:lpstr>
      <vt:lpstr>District Helpline Numbers </vt:lpstr>
      <vt:lpstr>PowerPoint Presentation</vt:lpstr>
      <vt:lpstr>THANKS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Health Advisory for  Elderly Population during  COVID - 19 </dc:title>
  <dc:creator>NPCDCS - STATE</dc:creator>
  <cp:lastModifiedBy>Dr.Meena (Jhpiego)</cp:lastModifiedBy>
  <cp:revision>31</cp:revision>
  <dcterms:created xsi:type="dcterms:W3CDTF">2006-08-16T00:00:00Z</dcterms:created>
  <dcterms:modified xsi:type="dcterms:W3CDTF">2020-06-11T07:04:29Z</dcterms:modified>
</cp:coreProperties>
</file>