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media/image19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handoutMasterIdLst>
    <p:handoutMasterId r:id="rId32"/>
  </p:handoutMasterIdLst>
  <p:sldIdLst>
    <p:sldId id="315" r:id="rId3"/>
    <p:sldId id="272" r:id="rId4"/>
    <p:sldId id="282" r:id="rId5"/>
    <p:sldId id="271" r:id="rId6"/>
    <p:sldId id="326" r:id="rId7"/>
    <p:sldId id="304" r:id="rId8"/>
    <p:sldId id="305" r:id="rId9"/>
    <p:sldId id="309" r:id="rId10"/>
    <p:sldId id="311" r:id="rId11"/>
    <p:sldId id="327" r:id="rId12"/>
    <p:sldId id="312" r:id="rId13"/>
    <p:sldId id="317" r:id="rId14"/>
    <p:sldId id="310" r:id="rId15"/>
    <p:sldId id="302" r:id="rId16"/>
    <p:sldId id="318" r:id="rId17"/>
    <p:sldId id="298" r:id="rId18"/>
    <p:sldId id="322" r:id="rId19"/>
    <p:sldId id="303" r:id="rId20"/>
    <p:sldId id="321" r:id="rId21"/>
    <p:sldId id="323" r:id="rId22"/>
    <p:sldId id="324" r:id="rId23"/>
    <p:sldId id="313" r:id="rId24"/>
    <p:sldId id="314" r:id="rId25"/>
    <p:sldId id="286" r:id="rId26"/>
    <p:sldId id="288" r:id="rId27"/>
    <p:sldId id="289" r:id="rId28"/>
    <p:sldId id="297" r:id="rId29"/>
    <p:sldId id="316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A6C"/>
    <a:srgbClr val="002468"/>
    <a:srgbClr val="C211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364" autoAdjust="0"/>
  </p:normalViewPr>
  <p:slideViewPr>
    <p:cSldViewPr snapToGrid="0">
      <p:cViewPr varScale="1">
        <p:scale>
          <a:sx n="114" d="100"/>
          <a:sy n="114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844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5FC3B-8187-4427-AC9E-9E634786AFB2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E3B67-6436-4140-B04C-0F90DD67D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829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C5C5F2-AB9D-40A7-AC34-7FBAC00FDAFD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49AFA-3E3B-461A-B73B-197ECE861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265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49AFA-3E3B-461A-B73B-197ECE861F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22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369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336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58283"/>
            <a:ext cx="1427841" cy="7822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411830"/>
            <a:ext cx="1788796" cy="5316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348" y="259286"/>
            <a:ext cx="1060629" cy="69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007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41294"/>
            <a:ext cx="10515600" cy="74780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22928"/>
            <a:ext cx="10515600" cy="4066865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5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369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336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53D868-3A67-4FA7-810A-B403FE13515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6/11/2020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58283"/>
            <a:ext cx="1427841" cy="7822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411830"/>
            <a:ext cx="1788796" cy="5316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348" y="259286"/>
            <a:ext cx="1060629" cy="695456"/>
          </a:xfrm>
          <a:prstGeom prst="rect">
            <a:avLst/>
          </a:prstGeom>
        </p:spPr>
      </p:pic>
      <p:pic>
        <p:nvPicPr>
          <p:cNvPr id="1027" name="Picture 3" descr="E:\AjithPersonal\USAID\Kritika\Corona\PPT_Ptemplate_7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385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53D868-3A67-4FA7-810A-B403FE13515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6/11/2020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19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6033"/>
            <a:ext cx="10515600" cy="8994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53D868-3A67-4FA7-810A-B403FE13515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6/11/2020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07510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53D868-3A67-4FA7-810A-B403FE13515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6/11/2020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44836"/>
            <a:ext cx="1427841" cy="782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344595"/>
            <a:ext cx="1959864" cy="582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840" y="245838"/>
            <a:ext cx="1081137" cy="70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2256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16827"/>
            <a:ext cx="10515600" cy="7722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53D868-3A67-4FA7-810A-B403FE13515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6/11/2020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471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20" y="360880"/>
            <a:ext cx="10515600" cy="1104850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53D868-3A67-4FA7-810A-B403FE13515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6/11/2020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678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53D868-3A67-4FA7-810A-B403FE13515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6/11/2020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133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53D868-3A67-4FA7-810A-B403FE13515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6/11/2020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6898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33636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605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53D868-3A67-4FA7-810A-B403FE13515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6/11/2020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1593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2476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41294"/>
            <a:ext cx="10515600" cy="74780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22928"/>
            <a:ext cx="10515600" cy="4066865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53D868-3A67-4FA7-810A-B403FE13515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6/11/2020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095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6033"/>
            <a:ext cx="10515600" cy="8994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999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44836"/>
            <a:ext cx="1427841" cy="782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344595"/>
            <a:ext cx="1959864" cy="582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840" y="245838"/>
            <a:ext cx="1081137" cy="70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324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16827"/>
            <a:ext cx="10515600" cy="7722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539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20" y="360880"/>
            <a:ext cx="10515600" cy="1104850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201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768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9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33636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605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9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0565" y="650487"/>
            <a:ext cx="10515600" cy="1038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05688"/>
            <a:ext cx="10515600" cy="418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3887" y="62757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D868-3A67-4FA7-810A-B403FE135157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2716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4913" y="62674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5041900" cy="91440"/>
          </a:xfrm>
          <a:prstGeom prst="rect">
            <a:avLst/>
          </a:prstGeom>
          <a:solidFill>
            <a:srgbClr val="002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468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5150210" y="0"/>
            <a:ext cx="457200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823863" y="1715"/>
            <a:ext cx="2377440" cy="91440"/>
          </a:xfrm>
          <a:prstGeom prst="rect">
            <a:avLst/>
          </a:prstGeom>
          <a:solidFill>
            <a:srgbClr val="C21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6660107"/>
            <a:ext cx="12216731" cy="197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i="1" dirty="0">
                <a:latin typeface="Gill Sans MT" panose="020B0502020104020203" pitchFamily="34" charset="0"/>
              </a:rPr>
              <a:t>Transforming Comprehensive Healthcare in India    </a:t>
            </a:r>
          </a:p>
        </p:txBody>
      </p:sp>
    </p:spTree>
    <p:extLst>
      <p:ext uri="{BB962C8B-B14F-4D97-AF65-F5344CB8AC3E}">
        <p14:creationId xmlns:p14="http://schemas.microsoft.com/office/powerpoint/2010/main" val="2319558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113A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0565" y="650487"/>
            <a:ext cx="10515600" cy="1038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05688"/>
            <a:ext cx="10515600" cy="418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3887" y="62757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53D868-3A67-4FA7-810A-B403FE13515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6/11/2020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2716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4913" y="62674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5041900" cy="91440"/>
          </a:xfrm>
          <a:prstGeom prst="rect">
            <a:avLst/>
          </a:prstGeom>
          <a:solidFill>
            <a:srgbClr val="002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246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5150210" y="0"/>
            <a:ext cx="457200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9823863" y="1715"/>
            <a:ext cx="2377440" cy="91440"/>
          </a:xfrm>
          <a:prstGeom prst="rect">
            <a:avLst/>
          </a:prstGeom>
          <a:solidFill>
            <a:srgbClr val="C21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6660107"/>
            <a:ext cx="12216731" cy="197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Transforming Comprehensive Healthcare in India    </a:t>
            </a:r>
          </a:p>
        </p:txBody>
      </p:sp>
    </p:spTree>
    <p:extLst>
      <p:ext uri="{BB962C8B-B14F-4D97-AF65-F5344CB8AC3E}">
        <p14:creationId xmlns:p14="http://schemas.microsoft.com/office/powerpoint/2010/main" val="267903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113A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xfordbiosystems.com/Portals/0/PDF/Biomedomics/COVID19_flyer.pdf" TargetMode="External"/><Relationship Id="rId2" Type="http://schemas.openxmlformats.org/officeDocument/2006/relationships/hyperlink" Target="https://icmr.nic.in/content/covid-19" TargetMode="Externa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243999" y="-996066"/>
            <a:ext cx="10254343" cy="2968876"/>
          </a:xfrm>
        </p:spPr>
        <p:txBody>
          <a:bodyPr>
            <a:normAutofit fontScale="90000"/>
          </a:bodyPr>
          <a:lstStyle/>
          <a:p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r>
              <a:rPr lang="en-US" sz="5300" dirty="0">
                <a:solidFill>
                  <a:srgbClr val="002060"/>
                </a:solidFill>
              </a:rPr>
              <a:t>R</a:t>
            </a:r>
            <a:r>
              <a:rPr lang="en-US" sz="5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apid Antibody Based Blood Test</a:t>
            </a:r>
            <a:br>
              <a:rPr lang="en-US" sz="5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COVID-19</a:t>
            </a:r>
            <a:endParaRPr lang="en-IN" sz="5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02996" y="2472488"/>
            <a:ext cx="5987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anose="020B0502020104020203" pitchFamily="34" charset="0"/>
              </a:rPr>
              <a:t>Learning Resource Package for Lab Technicians</a:t>
            </a:r>
            <a:endParaRPr lang="en-US" sz="2400" dirty="0">
              <a:solidFill>
                <a:srgbClr val="002060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235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 bwMode="auto">
          <a:xfrm>
            <a:off x="313477" y="158030"/>
            <a:ext cx="10972800" cy="58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9pPr>
          </a:lstStyle>
          <a:p>
            <a:r>
              <a:rPr lang="en-US" dirty="0"/>
              <a:t>Test Principle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846" t="14337" r="74540" b="3872"/>
          <a:stretch/>
        </p:blipFill>
        <p:spPr>
          <a:xfrm>
            <a:off x="9666481" y="1215317"/>
            <a:ext cx="1841896" cy="465037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87795" y="967123"/>
            <a:ext cx="8595393" cy="5760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Gill Sans MT" panose="020B0502020104020203" pitchFamily="34" charset="0"/>
              </a:rPr>
              <a:t>Test card contains:</a:t>
            </a:r>
          </a:p>
          <a:p>
            <a:endParaRPr lang="en-US" sz="1000" dirty="0">
              <a:latin typeface="Gill Sans MT" panose="020B0502020104020203" pitchFamily="34" charset="0"/>
            </a:endParaRPr>
          </a:p>
          <a:p>
            <a:pPr marL="342900" indent="-34290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Colloidal gold-labeled recombinant novel coronavirus antigen and quality control antibody colloidal gold Marker</a:t>
            </a:r>
          </a:p>
          <a:p>
            <a:pPr marL="342900" indent="-342900">
              <a:spcAft>
                <a:spcPts val="14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Two detection lines (G and M lines) and one quality control line (C) fixed on a nitrocellulose membrane</a:t>
            </a:r>
          </a:p>
          <a:p>
            <a:pPr marL="342900" indent="-34290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M is fixed with monoclonal anti-human IgM antibody for detecting the novel coronavirus IgM antibody</a:t>
            </a:r>
          </a:p>
          <a:p>
            <a:pPr marL="342900" indent="-34290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G is fixed with monoclonal antihuman IgG antibody for detecting the novel coronavirus IgG antibody</a:t>
            </a:r>
          </a:p>
          <a:p>
            <a:pPr marL="342900" indent="-34290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The quality control antibody is fixed on the C line</a:t>
            </a:r>
          </a:p>
          <a:p>
            <a:endParaRPr lang="en-US" sz="6000" spc="-5" dirty="0"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2204737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 bwMode="auto">
          <a:xfrm>
            <a:off x="287384" y="158030"/>
            <a:ext cx="10972800" cy="58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9pPr>
          </a:lstStyle>
          <a:p>
            <a:r>
              <a:rPr lang="en-US" dirty="0"/>
              <a:t>Test Principle</a:t>
            </a:r>
          </a:p>
        </p:txBody>
      </p:sp>
      <p:sp>
        <p:nvSpPr>
          <p:cNvPr id="2" name="Rectangle 1"/>
          <p:cNvSpPr/>
          <p:nvPr/>
        </p:nvSpPr>
        <p:spPr>
          <a:xfrm>
            <a:off x="192407" y="1005840"/>
            <a:ext cx="5969725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spcBef>
                <a:spcPts val="700"/>
              </a:spcBef>
              <a:spcAft>
                <a:spcPts val="7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/>
                <a:cs typeface="Gill Sans MT"/>
              </a:rPr>
              <a:t>After adding appropriate amount, the test sample will move forward along the test card via capillary action</a:t>
            </a:r>
          </a:p>
          <a:p>
            <a:pPr marL="228600" indent="-228600" algn="just">
              <a:spcBef>
                <a:spcPts val="700"/>
              </a:spcBef>
              <a:spcAft>
                <a:spcPts val="7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/>
                <a:cs typeface="Gill Sans MT"/>
              </a:rPr>
              <a:t>If the sample contains IgM antibody, antibody will bind to the colloidal gold labeled novel coronavirus antigen</a:t>
            </a:r>
          </a:p>
          <a:p>
            <a:pPr marL="228600" indent="-228600" algn="just">
              <a:spcBef>
                <a:spcPts val="700"/>
              </a:spcBef>
              <a:spcAft>
                <a:spcPts val="7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/>
                <a:cs typeface="Gill Sans MT"/>
              </a:rPr>
              <a:t>Antibody/antigen complex will be captured by the anti-human IgM antibody immobilized on the membrane, forming a red M line and indicating a positive result for IgM antibody</a:t>
            </a:r>
          </a:p>
          <a:p>
            <a:pPr marL="228600" indent="-228600" algn="just">
              <a:spcBef>
                <a:spcPts val="700"/>
              </a:spcBef>
              <a:spcAft>
                <a:spcPts val="7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/>
                <a:cs typeface="Gill Sans MT"/>
              </a:rPr>
              <a:t>Similarly, If the sample contains IgG antibodies, a red G line  will be formed indicating a positive result for IgG antibody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132" y="1952897"/>
            <a:ext cx="6029868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97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 bwMode="auto">
          <a:xfrm>
            <a:off x="313477" y="249470"/>
            <a:ext cx="10972800" cy="58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9pPr>
          </a:lstStyle>
          <a:p>
            <a:r>
              <a:rPr lang="en-US" dirty="0"/>
              <a:t>Test Principle – contd.</a:t>
            </a:r>
          </a:p>
        </p:txBody>
      </p:sp>
      <p:sp>
        <p:nvSpPr>
          <p:cNvPr id="2" name="Rectangle 1"/>
          <p:cNvSpPr/>
          <p:nvPr/>
        </p:nvSpPr>
        <p:spPr>
          <a:xfrm>
            <a:off x="417980" y="1214849"/>
            <a:ext cx="5264426" cy="5011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spcBef>
                <a:spcPts val="7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/>
                <a:cs typeface="Gill Sans MT"/>
              </a:rPr>
              <a:t>If neither antibody is present, a negative result is displayed. The card also contains a quality control line (C)</a:t>
            </a:r>
          </a:p>
          <a:p>
            <a:pPr marL="228600" indent="-228600" algn="just">
              <a:spcBef>
                <a:spcPts val="7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/>
                <a:cs typeface="Gill Sans MT"/>
              </a:rPr>
              <a:t>Regardless of what antibodies are present the C line should appear to indicate that the sample has been transported properly through the membrane</a:t>
            </a:r>
          </a:p>
          <a:p>
            <a:pPr marL="228600" indent="-228600" algn="just">
              <a:spcBef>
                <a:spcPts val="7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/>
                <a:cs typeface="Gill Sans MT"/>
              </a:rPr>
              <a:t>If the C line does not appear it indicates that the test result is invalid and a new, unopened test cassette is required to retest the sample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1350" y="1992085"/>
            <a:ext cx="6147434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90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83188" y="122127"/>
            <a:ext cx="7069183" cy="6228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lvl="1" algn="ctr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</a:pPr>
            <a:r>
              <a:rPr sz="3600" b="1" dirty="0">
                <a:solidFill>
                  <a:schemeClr val="accent1"/>
                </a:solidFill>
                <a:latin typeface="Gill Sans MT" panose="020B0502020104020203" pitchFamily="34" charset="0"/>
              </a:rPr>
              <a:t>Suggested Testing Window</a:t>
            </a:r>
          </a:p>
        </p:txBody>
      </p:sp>
      <p:sp>
        <p:nvSpPr>
          <p:cNvPr id="4" name="object 4"/>
          <p:cNvSpPr/>
          <p:nvPr/>
        </p:nvSpPr>
        <p:spPr>
          <a:xfrm>
            <a:off x="-529916" y="6857999"/>
            <a:ext cx="5154168" cy="31932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22" name="Picture 2" descr="Chart showing when antibodies appear in human bloo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39" y="1196967"/>
            <a:ext cx="5598760" cy="450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97998" y="5869838"/>
            <a:ext cx="5389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rgbClr val="333333"/>
                </a:solidFill>
                <a:latin typeface="Gill Sans MT" panose="020B0502020104020203" pitchFamily="34" charset="0"/>
              </a:rPr>
              <a:t>Variation of the Levels of SARS-CoV-2 RNA and Antigen, IgM and IgG after infection</a:t>
            </a:r>
            <a:endParaRPr lang="en-US" sz="2000" b="1" dirty="0">
              <a:latin typeface="Gill Sans MT" panose="020B050202010402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87299" y="2168433"/>
            <a:ext cx="6404701" cy="266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358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78151" y="6432804"/>
            <a:ext cx="120396" cy="190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19400" y="259656"/>
            <a:ext cx="6977743" cy="1096839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lvl="1" algn="ctr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</a:pPr>
            <a:r>
              <a:rPr lang="en-US" sz="3200" b="1" dirty="0">
                <a:solidFill>
                  <a:schemeClr val="accent1"/>
                </a:solidFill>
                <a:latin typeface="Gill Sans MT" panose="020B0502020104020203" pitchFamily="34" charset="0"/>
              </a:rPr>
              <a:t>COVID-19 IgM-IgG Rapid Test Kit</a:t>
            </a:r>
            <a:br>
              <a:rPr lang="en-US" sz="3200" dirty="0"/>
            </a:br>
            <a:endParaRPr sz="3200" b="1" dirty="0">
              <a:solidFill>
                <a:schemeClr val="accent1"/>
              </a:solidFill>
              <a:latin typeface="Gill Sans MT" panose="020B05020201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0" r="17904"/>
          <a:stretch/>
        </p:blipFill>
        <p:spPr>
          <a:xfrm>
            <a:off x="4950824" y="1462999"/>
            <a:ext cx="6518364" cy="48299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136696" y="1356495"/>
            <a:ext cx="3618184" cy="363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</a:pPr>
            <a:endParaRPr lang="en-US" sz="2800" dirty="0">
              <a:latin typeface="Gill Sans MT" panose="020B0502020104020203" pitchFamily="34" charset="0"/>
            </a:endParaRPr>
          </a:p>
          <a:p>
            <a:pPr marL="285750" indent="-285750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Gill Sans MT" panose="020B0502020104020203" pitchFamily="34" charset="0"/>
              </a:rPr>
              <a:t>Test cassette</a:t>
            </a:r>
          </a:p>
          <a:p>
            <a:pPr marL="285750" indent="-285750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Gill Sans MT" panose="020B0502020104020203" pitchFamily="34" charset="0"/>
              </a:rPr>
              <a:t>Sample diluent</a:t>
            </a:r>
          </a:p>
          <a:p>
            <a:pPr marL="285750" indent="-285750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Gill Sans MT" panose="020B0502020104020203" pitchFamily="34" charset="0"/>
              </a:rPr>
              <a:t>Dropper </a:t>
            </a:r>
          </a:p>
          <a:p>
            <a:pPr marL="285750" indent="-285750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Gill Sans MT" panose="020B0502020104020203" pitchFamily="34" charset="0"/>
              </a:rPr>
              <a:t>Lancet device</a:t>
            </a:r>
          </a:p>
          <a:p>
            <a:pPr marL="285750" indent="-285750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Gill Sans MT" panose="020B0502020104020203" pitchFamily="34" charset="0"/>
              </a:rPr>
              <a:t>Alcohol Pad</a:t>
            </a:r>
          </a:p>
        </p:txBody>
      </p:sp>
    </p:spTree>
    <p:extLst>
      <p:ext uri="{BB962C8B-B14F-4D97-AF65-F5344CB8AC3E}">
        <p14:creationId xmlns:p14="http://schemas.microsoft.com/office/powerpoint/2010/main" val="31484045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39" b="7635"/>
          <a:stretch/>
        </p:blipFill>
        <p:spPr>
          <a:xfrm>
            <a:off x="444138" y="1211749"/>
            <a:ext cx="11652068" cy="342556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300414" y="340910"/>
            <a:ext cx="10972800" cy="58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9pPr>
          </a:lstStyle>
          <a:p>
            <a:r>
              <a:rPr lang="en-US" dirty="0"/>
              <a:t>4 Simple Steps</a:t>
            </a:r>
          </a:p>
        </p:txBody>
      </p:sp>
    </p:spTree>
    <p:extLst>
      <p:ext uri="{BB962C8B-B14F-4D97-AF65-F5344CB8AC3E}">
        <p14:creationId xmlns:p14="http://schemas.microsoft.com/office/powerpoint/2010/main" val="3880954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3143" y="1332412"/>
            <a:ext cx="1063313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2000"/>
              </a:spcAft>
            </a:pPr>
            <a:r>
              <a:rPr lang="en-US" sz="2600" b="1" dirty="0">
                <a:solidFill>
                  <a:srgbClr val="002060"/>
                </a:solidFill>
                <a:latin typeface="Gill Sans MT" panose="020B0502020104020203" pitchFamily="34" charset="0"/>
              </a:rPr>
              <a:t>Step 1: </a:t>
            </a:r>
            <a:r>
              <a:rPr lang="en-US" sz="2600" dirty="0">
                <a:latin typeface="Gill Sans MT" panose="020B0502020104020203" pitchFamily="34" charset="0"/>
              </a:rPr>
              <a:t>Using capillary sampler, obtain 20μL of </a:t>
            </a:r>
            <a:r>
              <a:rPr lang="en-US" sz="2600" dirty="0" err="1">
                <a:latin typeface="Gill Sans MT" panose="020B0502020104020203" pitchFamily="34" charset="0"/>
              </a:rPr>
              <a:t>fingerstick</a:t>
            </a:r>
            <a:r>
              <a:rPr lang="en-US" sz="2600" dirty="0">
                <a:latin typeface="Gill Sans MT" panose="020B0502020104020203" pitchFamily="34" charset="0"/>
              </a:rPr>
              <a:t> or venous whole blood specimen or 10μL of serum or plasma</a:t>
            </a:r>
          </a:p>
          <a:p>
            <a:pPr algn="just">
              <a:spcAft>
                <a:spcPts val="2000"/>
              </a:spcAft>
            </a:pPr>
            <a:r>
              <a:rPr lang="en-US" sz="2600" b="1" dirty="0">
                <a:solidFill>
                  <a:srgbClr val="002060"/>
                </a:solidFill>
                <a:latin typeface="Gill Sans MT" panose="020B0502020104020203" pitchFamily="34" charset="0"/>
              </a:rPr>
              <a:t>Step 2:</a:t>
            </a:r>
            <a:r>
              <a:rPr lang="en-US" sz="2600" b="1" dirty="0">
                <a:latin typeface="Gill Sans MT" panose="020B0502020104020203" pitchFamily="34" charset="0"/>
              </a:rPr>
              <a:t> </a:t>
            </a:r>
            <a:r>
              <a:rPr lang="en-US" sz="2600" dirty="0">
                <a:latin typeface="Gill Sans MT" panose="020B0502020104020203" pitchFamily="34" charset="0"/>
              </a:rPr>
              <a:t>Dispense the specimen into the Test Cassette sample well. Ensure that the entire sample is dispensed into the sample well</a:t>
            </a:r>
          </a:p>
          <a:p>
            <a:pPr algn="just">
              <a:spcAft>
                <a:spcPts val="2000"/>
              </a:spcAft>
            </a:pPr>
            <a:r>
              <a:rPr lang="en-US" sz="2600" b="1" dirty="0">
                <a:solidFill>
                  <a:srgbClr val="002060"/>
                </a:solidFill>
                <a:latin typeface="Gill Sans MT" panose="020B0502020104020203" pitchFamily="34" charset="0"/>
              </a:rPr>
              <a:t>Step 3: </a:t>
            </a:r>
            <a:r>
              <a:rPr lang="en-US" sz="2600" dirty="0">
                <a:latin typeface="Gill Sans MT" panose="020B0502020104020203" pitchFamily="34" charset="0"/>
              </a:rPr>
              <a:t>Remove cap of the Buffer Solution bottle and dispense 2-3 drops into the Test Cassette sample well</a:t>
            </a:r>
          </a:p>
          <a:p>
            <a:pPr algn="just">
              <a:spcAft>
                <a:spcPts val="2000"/>
              </a:spcAft>
            </a:pPr>
            <a:r>
              <a:rPr lang="en-US" sz="2600" b="1" dirty="0">
                <a:solidFill>
                  <a:srgbClr val="002060"/>
                </a:solidFill>
                <a:latin typeface="Gill Sans MT" panose="020B0502020104020203" pitchFamily="34" charset="0"/>
              </a:rPr>
              <a:t>Step 4: </a:t>
            </a:r>
            <a:r>
              <a:rPr lang="en-US" sz="2600" dirty="0">
                <a:latin typeface="Gill Sans MT" panose="020B0502020104020203" pitchFamily="34" charset="0"/>
              </a:rPr>
              <a:t>Allow test to run for 10 minutes. Read the results by viewing the detection window. Test results that have run over 15 minutes are invalid</a:t>
            </a:r>
            <a:endParaRPr lang="en-US" sz="2600" dirty="0">
              <a:latin typeface="Gill Sans MT" panose="020B0502020104020203" pitchFamily="34" charset="0"/>
              <a:cs typeface="Gill Sans M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313477" y="249470"/>
            <a:ext cx="10972800" cy="58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9pPr>
          </a:lstStyle>
          <a:p>
            <a:r>
              <a:rPr lang="en-US" dirty="0"/>
              <a:t>4 Simple Steps</a:t>
            </a:r>
          </a:p>
        </p:txBody>
      </p:sp>
    </p:spTree>
    <p:extLst>
      <p:ext uri="{BB962C8B-B14F-4D97-AF65-F5344CB8AC3E}">
        <p14:creationId xmlns:p14="http://schemas.microsoft.com/office/powerpoint/2010/main" val="2610661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76994" y="196876"/>
            <a:ext cx="7666265" cy="5674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en-US" sz="3600" dirty="0"/>
              <a:t>Interpretation of Results</a:t>
            </a:r>
            <a:endParaRPr sz="3600" dirty="0">
              <a:latin typeface="Bookman Old Style"/>
              <a:cs typeface="Bookman Old Style"/>
            </a:endParaRPr>
          </a:p>
        </p:txBody>
      </p:sp>
      <p:sp>
        <p:nvSpPr>
          <p:cNvPr id="8" name="AutoShape 2" descr="BioMedomics COVID-19 IgM/IgG Rapid test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6" name="Picture 4" descr="BioMedomics COVID-19 IgM/IgG Rapid t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774" y="1878999"/>
            <a:ext cx="5301722" cy="322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01986" y="1668325"/>
            <a:ext cx="315001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Gill Sans MT" panose="020B0502020104020203" pitchFamily="34" charset="0"/>
              </a:rPr>
              <a:t>A total of three detection lines are possible, the control with (C) line appearing when sample has finished flowing through the cassette, indicating the test is complete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65835" y="5568363"/>
            <a:ext cx="10332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Gill Sans MT" panose="020B0502020104020203" pitchFamily="34" charset="0"/>
              </a:rPr>
              <a:t>In next four slides, each test reading is interpreted separately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617774" y="1668325"/>
            <a:ext cx="5251905" cy="1118819"/>
          </a:xfrm>
          <a:prstGeom prst="roundRect">
            <a:avLst/>
          </a:prstGeom>
          <a:noFill/>
          <a:ln w="28575"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Callout 4"/>
          <p:cNvSpPr/>
          <p:nvPr/>
        </p:nvSpPr>
        <p:spPr>
          <a:xfrm>
            <a:off x="8739051" y="341010"/>
            <a:ext cx="3042878" cy="1975644"/>
          </a:xfrm>
          <a:prstGeom prst="wedgeEllipseCallout">
            <a:avLst>
              <a:gd name="adj1" fmla="val -45730"/>
              <a:gd name="adj2" fmla="val 50958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just">
              <a:spcBef>
                <a:spcPts val="7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>
              <a:latin typeface="Gill Sans MT"/>
              <a:cs typeface="Gill Sans M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69356" y="562328"/>
            <a:ext cx="26125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l Sans MT"/>
                <a:cs typeface="Gill Sans MT"/>
              </a:rPr>
              <a:t>C line will always appear if the sample has been transported properly through the membrane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947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76994" y="196876"/>
            <a:ext cx="7666265" cy="5674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en-US" sz="3600" dirty="0"/>
              <a:t>Interpretation of Results</a:t>
            </a:r>
            <a:endParaRPr sz="3600" dirty="0">
              <a:latin typeface="Bookman Old Style"/>
              <a:cs typeface="Bookman Old Style"/>
            </a:endParaRPr>
          </a:p>
        </p:txBody>
      </p:sp>
      <p:sp>
        <p:nvSpPr>
          <p:cNvPr id="8" name="AutoShape 2" descr="BioMedomics COVID-19 IgM/IgG Rapid test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6" name="Picture 4" descr="BioMedomics COVID-19 IgM/IgG Rapid tes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42"/>
          <a:stretch/>
        </p:blipFill>
        <p:spPr bwMode="auto">
          <a:xfrm>
            <a:off x="9627326" y="1187365"/>
            <a:ext cx="1227910" cy="404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bject 3"/>
          <p:cNvSpPr txBox="1">
            <a:spLocks/>
          </p:cNvSpPr>
          <p:nvPr/>
        </p:nvSpPr>
        <p:spPr>
          <a:xfrm>
            <a:off x="828221" y="1913568"/>
            <a:ext cx="7009492" cy="2706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2113A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Wingdings" panose="05000000000000000000" pitchFamily="2" charset="2"/>
              <a:buChar char="ü"/>
              <a:defRPr sz="20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65" marR="5080" indent="0" algn="just">
              <a:lnSpc>
                <a:spcPct val="125000"/>
              </a:lnSpc>
              <a:spcBef>
                <a:spcPts val="105"/>
              </a:spcBef>
              <a:spcAft>
                <a:spcPts val="1000"/>
              </a:spcAft>
              <a:buNone/>
            </a:pPr>
            <a:r>
              <a:rPr lang="en-US" b="1" dirty="0">
                <a:solidFill>
                  <a:srgbClr val="002060"/>
                </a:solidFill>
              </a:rPr>
              <a:t>Negative Result</a:t>
            </a:r>
            <a:r>
              <a:rPr lang="en-US" b="1" dirty="0"/>
              <a:t>: </a:t>
            </a:r>
            <a:r>
              <a:rPr lang="en-US" dirty="0"/>
              <a:t>If only the quality control line (C) appears and the detection lines G and M are not visible, then no novel coronavirus antibody has been detected and the result is negative</a:t>
            </a:r>
            <a:endParaRPr lang="en-US" sz="2400" spc="-35" dirty="0">
              <a:latin typeface="Gill Sans MT"/>
              <a:cs typeface="Gill Sans MT"/>
            </a:endParaRPr>
          </a:p>
        </p:txBody>
      </p:sp>
      <p:pic>
        <p:nvPicPr>
          <p:cNvPr id="10" name="Picture 4" descr="BioMedomics COVID-19 IgM/IgG Rapid tes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3"/>
          <a:stretch/>
        </p:blipFill>
        <p:spPr bwMode="auto">
          <a:xfrm>
            <a:off x="10855236" y="1407450"/>
            <a:ext cx="286614" cy="327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68300" y="5230698"/>
            <a:ext cx="9374959" cy="95410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Gill Sans MT" panose="020B0502020104020203" pitchFamily="34" charset="0"/>
              </a:rPr>
              <a:t>Indicates that the person has not been recently exposed to the COVID-19 virus</a:t>
            </a:r>
          </a:p>
        </p:txBody>
      </p:sp>
    </p:spTree>
    <p:extLst>
      <p:ext uri="{BB962C8B-B14F-4D97-AF65-F5344CB8AC3E}">
        <p14:creationId xmlns:p14="http://schemas.microsoft.com/office/powerpoint/2010/main" val="3094540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76994" y="196876"/>
            <a:ext cx="7666265" cy="5674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en-US" sz="3600" dirty="0"/>
              <a:t>Interpretation of Results</a:t>
            </a:r>
            <a:endParaRPr sz="3600" dirty="0">
              <a:latin typeface="Bookman Old Style"/>
              <a:cs typeface="Bookman Old Style"/>
            </a:endParaRPr>
          </a:p>
        </p:txBody>
      </p:sp>
      <p:sp>
        <p:nvSpPr>
          <p:cNvPr id="8" name="AutoShape 2" descr="BioMedomics COVID-19 IgM/IgG Rapid test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bject 3"/>
          <p:cNvSpPr txBox="1">
            <a:spLocks/>
          </p:cNvSpPr>
          <p:nvPr/>
        </p:nvSpPr>
        <p:spPr>
          <a:xfrm>
            <a:off x="817561" y="1910904"/>
            <a:ext cx="7830051" cy="216790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2113A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Wingdings" panose="05000000000000000000" pitchFamily="2" charset="2"/>
              <a:buChar char="ü"/>
              <a:defRPr sz="20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65" marR="5080" indent="0" algn="just">
              <a:lnSpc>
                <a:spcPct val="125000"/>
              </a:lnSpc>
              <a:spcBef>
                <a:spcPts val="105"/>
              </a:spcBef>
              <a:spcAft>
                <a:spcPts val="1000"/>
              </a:spcAft>
              <a:buNone/>
            </a:pPr>
            <a:r>
              <a:rPr lang="en-US" b="1" dirty="0">
                <a:solidFill>
                  <a:srgbClr val="002060"/>
                </a:solidFill>
              </a:rPr>
              <a:t>IgG only positive: </a:t>
            </a:r>
            <a:r>
              <a:rPr lang="en-US" dirty="0"/>
              <a:t>If both the quality control line (C) and the detection line G appears, then the novel coronavirus IgG antibody has been detected and the result is positive for the IgG antibody</a:t>
            </a:r>
          </a:p>
        </p:txBody>
      </p:sp>
      <p:pic>
        <p:nvPicPr>
          <p:cNvPr id="10" name="Picture 4" descr="BioMedomics COVID-19 IgM/IgG Rapid tes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3"/>
          <a:stretch/>
        </p:blipFill>
        <p:spPr bwMode="auto">
          <a:xfrm>
            <a:off x="11011988" y="1693921"/>
            <a:ext cx="287337" cy="3283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79269" y="4804870"/>
            <a:ext cx="8901066" cy="95410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Gill Sans MT" panose="020B0502020104020203" pitchFamily="34" charset="0"/>
              </a:rPr>
              <a:t>Indicates that either infection is over in the person or is in its last stage</a:t>
            </a:r>
          </a:p>
        </p:txBody>
      </p:sp>
      <p:pic>
        <p:nvPicPr>
          <p:cNvPr id="12" name="Picture 4" descr="BioMedomics COVID-19 IgM/IgG Rapid tes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3" r="30420"/>
          <a:stretch/>
        </p:blipFill>
        <p:spPr bwMode="auto">
          <a:xfrm>
            <a:off x="9875518" y="1519571"/>
            <a:ext cx="1020534" cy="376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407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 bwMode="auto">
          <a:xfrm>
            <a:off x="548608" y="0"/>
            <a:ext cx="10972800" cy="79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500" kern="1200">
                <a:solidFill>
                  <a:srgbClr val="002A6C"/>
                </a:solidFill>
                <a:latin typeface="Gill Sans MT" panose="020B0502020104020203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chemeClr val="accent1"/>
                </a:solidFill>
                <a:cs typeface="+mj-cs"/>
              </a:rPr>
              <a:t>Why do we need Antibody tests?</a:t>
            </a:r>
          </a:p>
        </p:txBody>
      </p:sp>
      <p:sp>
        <p:nvSpPr>
          <p:cNvPr id="2" name="Rectangle 1"/>
          <p:cNvSpPr/>
          <p:nvPr/>
        </p:nvSpPr>
        <p:spPr>
          <a:xfrm>
            <a:off x="254692" y="1019417"/>
            <a:ext cx="8641113" cy="5165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7815" marR="5080" indent="-285750" algn="just">
              <a:spcBef>
                <a:spcPts val="105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/>
                <a:cs typeface="Gill Sans MT"/>
              </a:rPr>
              <a:t>Antigens </a:t>
            </a:r>
            <a:r>
              <a:rPr lang="en-US" sz="2400" spc="-5" dirty="0">
                <a:latin typeface="Gill Sans MT"/>
                <a:cs typeface="Gill Sans MT"/>
              </a:rPr>
              <a:t>&amp; </a:t>
            </a:r>
            <a:r>
              <a:rPr lang="en-US" sz="2400" dirty="0">
                <a:latin typeface="Gill Sans MT"/>
                <a:cs typeface="Gill Sans MT"/>
              </a:rPr>
              <a:t>antibodies </a:t>
            </a:r>
            <a:r>
              <a:rPr lang="en-US" sz="2400" spc="-20" dirty="0">
                <a:latin typeface="Gill Sans MT"/>
                <a:cs typeface="Gill Sans MT"/>
              </a:rPr>
              <a:t>are </a:t>
            </a:r>
            <a:r>
              <a:rPr lang="en-US" sz="2400" dirty="0">
                <a:latin typeface="Gill Sans MT"/>
                <a:cs typeface="Gill Sans MT"/>
              </a:rPr>
              <a:t>considerably </a:t>
            </a:r>
            <a:r>
              <a:rPr lang="en-US" sz="2400" spc="-15" dirty="0">
                <a:latin typeface="Gill Sans MT"/>
                <a:cs typeface="Gill Sans MT"/>
              </a:rPr>
              <a:t>more </a:t>
            </a:r>
            <a:r>
              <a:rPr lang="en-US" sz="2400" spc="-5" dirty="0">
                <a:latin typeface="Gill Sans MT"/>
                <a:cs typeface="Gill Sans MT"/>
              </a:rPr>
              <a:t>stable than viral </a:t>
            </a:r>
            <a:r>
              <a:rPr lang="en-US" sz="2400" dirty="0">
                <a:latin typeface="Gill Sans MT"/>
                <a:cs typeface="Gill Sans MT"/>
              </a:rPr>
              <a:t>RNA</a:t>
            </a:r>
          </a:p>
          <a:p>
            <a:pPr marL="297815" marR="5080" indent="-285750" algn="just">
              <a:spcBef>
                <a:spcPts val="105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spc="-5" dirty="0">
                <a:solidFill>
                  <a:srgbClr val="002060"/>
                </a:solidFill>
                <a:latin typeface="Gill Sans MT"/>
                <a:cs typeface="Gill Sans MT"/>
              </a:rPr>
              <a:t>Less </a:t>
            </a:r>
            <a:r>
              <a:rPr lang="en-US" sz="2400" dirty="0">
                <a:solidFill>
                  <a:srgbClr val="002060"/>
                </a:solidFill>
                <a:latin typeface="Gill Sans MT"/>
                <a:cs typeface="Gill Sans MT"/>
              </a:rPr>
              <a:t>susceptible to </a:t>
            </a:r>
            <a:r>
              <a:rPr lang="en-US" sz="2400" spc="-5" dirty="0">
                <a:solidFill>
                  <a:srgbClr val="002060"/>
                </a:solidFill>
                <a:latin typeface="Gill Sans MT"/>
                <a:cs typeface="Gill Sans MT"/>
              </a:rPr>
              <a:t>spoliation </a:t>
            </a:r>
            <a:r>
              <a:rPr lang="en-US" sz="2400" spc="-5" dirty="0">
                <a:latin typeface="Gill Sans MT"/>
                <a:cs typeface="Gill Sans MT"/>
              </a:rPr>
              <a:t>during </a:t>
            </a:r>
            <a:r>
              <a:rPr lang="en-US" sz="2400" dirty="0">
                <a:latin typeface="Gill Sans MT"/>
                <a:cs typeface="Gill Sans MT"/>
              </a:rPr>
              <a:t>transport and storage,  </a:t>
            </a:r>
            <a:r>
              <a:rPr lang="en-US" sz="2400" spc="-15" dirty="0">
                <a:latin typeface="Gill Sans MT"/>
                <a:cs typeface="Gill Sans MT"/>
              </a:rPr>
              <a:t>therefore </a:t>
            </a:r>
            <a:r>
              <a:rPr lang="en-US" sz="2400" spc="-5" dirty="0">
                <a:solidFill>
                  <a:srgbClr val="002060"/>
                </a:solidFill>
                <a:latin typeface="Gill Sans MT"/>
                <a:cs typeface="Gill Sans MT"/>
              </a:rPr>
              <a:t>reducing </a:t>
            </a:r>
            <a:r>
              <a:rPr lang="en-US" sz="2400" dirty="0">
                <a:solidFill>
                  <a:srgbClr val="002060"/>
                </a:solidFill>
                <a:latin typeface="Gill Sans MT"/>
                <a:cs typeface="Gill Sans MT"/>
              </a:rPr>
              <a:t>the </a:t>
            </a:r>
            <a:r>
              <a:rPr lang="en-US" sz="2400" spc="-5" dirty="0">
                <a:solidFill>
                  <a:srgbClr val="002060"/>
                </a:solidFill>
                <a:latin typeface="Gill Sans MT"/>
                <a:cs typeface="Gill Sans MT"/>
              </a:rPr>
              <a:t>chance of false-negative results</a:t>
            </a:r>
          </a:p>
          <a:p>
            <a:pPr marL="297815" marR="5080" indent="-285750" algn="just">
              <a:spcBef>
                <a:spcPts val="105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spc="-45" dirty="0">
                <a:latin typeface="Gill Sans MT"/>
                <a:cs typeface="Gill Sans MT"/>
              </a:rPr>
              <a:t>Testing </a:t>
            </a:r>
            <a:r>
              <a:rPr lang="en-US" sz="2400" spc="-5" dirty="0">
                <a:latin typeface="Gill Sans MT"/>
                <a:cs typeface="Gill Sans MT"/>
              </a:rPr>
              <a:t>accuracy </a:t>
            </a:r>
            <a:r>
              <a:rPr lang="en-US" sz="2400" dirty="0">
                <a:latin typeface="Gill Sans MT"/>
                <a:cs typeface="Gill Sans MT"/>
              </a:rPr>
              <a:t>is  also </a:t>
            </a:r>
            <a:r>
              <a:rPr lang="en-US" sz="2400" spc="-15" dirty="0">
                <a:latin typeface="Gill Sans MT"/>
                <a:cs typeface="Gill Sans MT"/>
              </a:rPr>
              <a:t>improved </a:t>
            </a:r>
            <a:r>
              <a:rPr lang="en-US" sz="2400" spc="-10" dirty="0">
                <a:latin typeface="Gill Sans MT"/>
                <a:cs typeface="Gill Sans MT"/>
              </a:rPr>
              <a:t>as </a:t>
            </a:r>
            <a:r>
              <a:rPr lang="en-US" sz="2400" spc="-5" dirty="0">
                <a:latin typeface="Gill Sans MT"/>
                <a:cs typeface="Gill Sans MT"/>
              </a:rPr>
              <a:t>antigens </a:t>
            </a:r>
            <a:r>
              <a:rPr lang="en-US" sz="2400" dirty="0">
                <a:latin typeface="Gill Sans MT"/>
                <a:cs typeface="Gill Sans MT"/>
              </a:rPr>
              <a:t>and antibodies </a:t>
            </a:r>
            <a:r>
              <a:rPr lang="en-US" sz="2400" spc="-15" dirty="0">
                <a:latin typeface="Gill Sans MT"/>
                <a:cs typeface="Gill Sans MT"/>
              </a:rPr>
              <a:t>are </a:t>
            </a:r>
            <a:r>
              <a:rPr lang="en-US" sz="2400" spc="-15" dirty="0">
                <a:solidFill>
                  <a:srgbClr val="002060"/>
                </a:solidFill>
                <a:latin typeface="Gill Sans MT"/>
                <a:cs typeface="Gill Sans MT"/>
              </a:rPr>
              <a:t>more </a:t>
            </a:r>
            <a:r>
              <a:rPr lang="en-US" sz="2400" spc="-10" dirty="0">
                <a:solidFill>
                  <a:srgbClr val="002060"/>
                </a:solidFill>
                <a:latin typeface="Gill Sans MT"/>
                <a:cs typeface="Gill Sans MT"/>
              </a:rPr>
              <a:t>uniformly  available </a:t>
            </a:r>
            <a:r>
              <a:rPr lang="en-US" sz="2400" dirty="0">
                <a:latin typeface="Gill Sans MT"/>
                <a:cs typeface="Gill Sans MT"/>
              </a:rPr>
              <a:t>in sputum and blood</a:t>
            </a:r>
            <a:r>
              <a:rPr lang="en-US" sz="2400" spc="-130" dirty="0">
                <a:latin typeface="Gill Sans MT"/>
                <a:cs typeface="Gill Sans MT"/>
              </a:rPr>
              <a:t> </a:t>
            </a:r>
            <a:r>
              <a:rPr lang="en-US" sz="2400" dirty="0">
                <a:latin typeface="Gill Sans MT"/>
                <a:cs typeface="Gill Sans MT"/>
              </a:rPr>
              <a:t>samples</a:t>
            </a:r>
            <a:endParaRPr lang="en-US" sz="2400" dirty="0">
              <a:latin typeface="Times New Roman"/>
              <a:cs typeface="Times New Roman"/>
            </a:endParaRPr>
          </a:p>
          <a:p>
            <a:pPr marL="354965" marR="29845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spc="-5" dirty="0">
                <a:solidFill>
                  <a:srgbClr val="002060"/>
                </a:solidFill>
                <a:latin typeface="Gill Sans MT"/>
                <a:cs typeface="Gill Sans MT"/>
              </a:rPr>
              <a:t>Ability </a:t>
            </a:r>
            <a:r>
              <a:rPr lang="en-US" sz="2400" dirty="0">
                <a:solidFill>
                  <a:srgbClr val="002060"/>
                </a:solidFill>
                <a:latin typeface="Gill Sans MT"/>
                <a:cs typeface="Gill Sans MT"/>
              </a:rPr>
              <a:t>to detect past </a:t>
            </a:r>
            <a:r>
              <a:rPr lang="en-US" sz="2400" spc="-5" dirty="0">
                <a:solidFill>
                  <a:srgbClr val="002060"/>
                </a:solidFill>
                <a:latin typeface="Gill Sans MT"/>
                <a:cs typeface="Gill Sans MT"/>
              </a:rPr>
              <a:t>infections </a:t>
            </a:r>
            <a:r>
              <a:rPr lang="en-US" sz="2400" spc="-5" dirty="0">
                <a:latin typeface="Gill Sans MT"/>
                <a:cs typeface="Gill Sans MT"/>
              </a:rPr>
              <a:t>as virus- specific antibodies (unlike viral RNA) </a:t>
            </a:r>
            <a:r>
              <a:rPr lang="en-US" sz="2400" dirty="0">
                <a:latin typeface="Gill Sans MT"/>
                <a:cs typeface="Gill Sans MT"/>
              </a:rPr>
              <a:t>can  persist </a:t>
            </a:r>
            <a:r>
              <a:rPr lang="en-US" sz="2400" spc="-5" dirty="0">
                <a:latin typeface="Gill Sans MT"/>
                <a:cs typeface="Gill Sans MT"/>
              </a:rPr>
              <a:t>in the bloodstream </a:t>
            </a:r>
            <a:r>
              <a:rPr lang="en-US" sz="2400" spc="-15" dirty="0">
                <a:latin typeface="Gill Sans MT"/>
                <a:cs typeface="Gill Sans MT"/>
              </a:rPr>
              <a:t>for many years </a:t>
            </a:r>
            <a:r>
              <a:rPr lang="en-US" sz="2400" spc="-5" dirty="0">
                <a:latin typeface="Gill Sans MT"/>
                <a:cs typeface="Gill Sans MT"/>
              </a:rPr>
              <a:t>after infection </a:t>
            </a:r>
            <a:r>
              <a:rPr lang="en-US" sz="2400" dirty="0">
                <a:latin typeface="Gill Sans MT"/>
                <a:cs typeface="Gill Sans MT"/>
              </a:rPr>
              <a:t>and thus </a:t>
            </a:r>
            <a:r>
              <a:rPr lang="en-US" sz="2400" spc="-5" dirty="0">
                <a:latin typeface="Gill Sans MT"/>
                <a:cs typeface="Gill Sans MT"/>
              </a:rPr>
              <a:t>help </a:t>
            </a:r>
            <a:r>
              <a:rPr lang="en-US" sz="2400" spc="-10" dirty="0">
                <a:latin typeface="Gill Sans MT"/>
                <a:cs typeface="Gill Sans MT"/>
              </a:rPr>
              <a:t>in  </a:t>
            </a:r>
            <a:r>
              <a:rPr lang="en-US" sz="2400" spc="-10" dirty="0">
                <a:solidFill>
                  <a:srgbClr val="002060"/>
                </a:solidFill>
                <a:latin typeface="Gill Sans MT"/>
                <a:cs typeface="Gill Sans MT"/>
              </a:rPr>
              <a:t>RETROSPECTIVE</a:t>
            </a:r>
            <a:r>
              <a:rPr lang="en-US" sz="2400" spc="-25" dirty="0">
                <a:solidFill>
                  <a:srgbClr val="002060"/>
                </a:solidFill>
                <a:latin typeface="Gill Sans MT"/>
                <a:cs typeface="Gill Sans MT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Gill Sans MT"/>
                <a:cs typeface="Gill Sans MT"/>
              </a:rPr>
              <a:t>DETECTION</a:t>
            </a:r>
            <a:endParaRPr lang="en-US" sz="2400" dirty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355600" indent="-342900" algn="just">
              <a:spcBef>
                <a:spcPts val="5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87020" algn="l"/>
              </a:tabLst>
            </a:pPr>
            <a:r>
              <a:rPr lang="en-US" sz="2400" dirty="0">
                <a:latin typeface="Gill Sans MT"/>
                <a:cs typeface="Gill Sans MT"/>
              </a:rPr>
              <a:t>Type</a:t>
            </a:r>
            <a:r>
              <a:rPr lang="en-US" sz="2400" spc="180" dirty="0">
                <a:latin typeface="Gill Sans MT"/>
                <a:cs typeface="Gill Sans MT"/>
              </a:rPr>
              <a:t> </a:t>
            </a:r>
            <a:r>
              <a:rPr lang="en-US" sz="2400" spc="-5" dirty="0">
                <a:latin typeface="Gill Sans MT"/>
                <a:cs typeface="Gill Sans MT"/>
              </a:rPr>
              <a:t>of</a:t>
            </a:r>
            <a:r>
              <a:rPr lang="en-US" sz="2400" spc="180" dirty="0">
                <a:latin typeface="Gill Sans MT"/>
                <a:cs typeface="Gill Sans MT"/>
              </a:rPr>
              <a:t> </a:t>
            </a:r>
            <a:r>
              <a:rPr lang="en-US" sz="2400" spc="-5" dirty="0">
                <a:latin typeface="Gill Sans MT"/>
                <a:cs typeface="Gill Sans MT"/>
              </a:rPr>
              <a:t>antibody</a:t>
            </a:r>
            <a:r>
              <a:rPr lang="en-US" sz="2400" spc="195" dirty="0">
                <a:latin typeface="Gill Sans MT"/>
                <a:cs typeface="Gill Sans MT"/>
              </a:rPr>
              <a:t> </a:t>
            </a:r>
            <a:r>
              <a:rPr lang="en-US" sz="2400" spc="-5" dirty="0">
                <a:latin typeface="Gill Sans MT"/>
                <a:cs typeface="Gill Sans MT"/>
              </a:rPr>
              <a:t>and</a:t>
            </a:r>
            <a:r>
              <a:rPr lang="en-US" sz="2400" spc="190" dirty="0">
                <a:latin typeface="Gill Sans MT"/>
                <a:cs typeface="Gill Sans MT"/>
              </a:rPr>
              <a:t> </a:t>
            </a:r>
            <a:r>
              <a:rPr lang="en-US" sz="2400" spc="-5" dirty="0">
                <a:latin typeface="Gill Sans MT"/>
                <a:cs typeface="Gill Sans MT"/>
              </a:rPr>
              <a:t>its</a:t>
            </a:r>
            <a:r>
              <a:rPr lang="en-US" sz="2400" spc="185" dirty="0">
                <a:latin typeface="Gill Sans MT"/>
                <a:cs typeface="Gill Sans MT"/>
              </a:rPr>
              <a:t> </a:t>
            </a:r>
            <a:r>
              <a:rPr lang="en-US" sz="2400" spc="-15" dirty="0">
                <a:latin typeface="Gill Sans MT"/>
                <a:cs typeface="Gill Sans MT"/>
              </a:rPr>
              <a:t>relative</a:t>
            </a:r>
            <a:r>
              <a:rPr lang="en-US" sz="2400" spc="180" dirty="0">
                <a:latin typeface="Gill Sans MT"/>
                <a:cs typeface="Gill Sans MT"/>
              </a:rPr>
              <a:t> </a:t>
            </a:r>
            <a:r>
              <a:rPr lang="en-US" sz="2400" spc="-15" dirty="0">
                <a:latin typeface="Gill Sans MT"/>
                <a:cs typeface="Gill Sans MT"/>
              </a:rPr>
              <a:t>levels</a:t>
            </a:r>
            <a:r>
              <a:rPr lang="en-US" sz="2400" spc="185" dirty="0">
                <a:latin typeface="Gill Sans MT"/>
                <a:cs typeface="Gill Sans MT"/>
              </a:rPr>
              <a:t> </a:t>
            </a:r>
            <a:r>
              <a:rPr lang="en-US" sz="2400" spc="-5" dirty="0">
                <a:latin typeface="Gill Sans MT"/>
                <a:cs typeface="Gill Sans MT"/>
              </a:rPr>
              <a:t>could</a:t>
            </a:r>
            <a:r>
              <a:rPr lang="en-US" sz="2400" spc="204" dirty="0">
                <a:latin typeface="Gill Sans MT"/>
                <a:cs typeface="Gill Sans MT"/>
              </a:rPr>
              <a:t> </a:t>
            </a:r>
            <a:r>
              <a:rPr lang="en-US" sz="2400" dirty="0">
                <a:latin typeface="Gill Sans MT"/>
                <a:cs typeface="Gill Sans MT"/>
              </a:rPr>
              <a:t>also</a:t>
            </a:r>
            <a:r>
              <a:rPr lang="en-US" sz="2400" spc="175" dirty="0">
                <a:latin typeface="Gill Sans MT"/>
                <a:cs typeface="Gill Sans MT"/>
              </a:rPr>
              <a:t> </a:t>
            </a:r>
            <a:r>
              <a:rPr lang="en-US" sz="2400" spc="-5" dirty="0">
                <a:latin typeface="Gill Sans MT"/>
                <a:cs typeface="Gill Sans MT"/>
              </a:rPr>
              <a:t>be</a:t>
            </a:r>
            <a:r>
              <a:rPr lang="en-US" sz="2400" spc="190" dirty="0">
                <a:latin typeface="Gill Sans MT"/>
                <a:cs typeface="Gill Sans MT"/>
              </a:rPr>
              <a:t> </a:t>
            </a:r>
            <a:r>
              <a:rPr lang="en-US" sz="2400" dirty="0">
                <a:latin typeface="Gill Sans MT"/>
                <a:cs typeface="Gill Sans MT"/>
              </a:rPr>
              <a:t>used</a:t>
            </a:r>
            <a:r>
              <a:rPr lang="en-US" sz="2400" spc="195" dirty="0">
                <a:latin typeface="Gill Sans MT"/>
                <a:cs typeface="Gill Sans MT"/>
              </a:rPr>
              <a:t> </a:t>
            </a:r>
            <a:r>
              <a:rPr lang="en-US" sz="2400" dirty="0">
                <a:latin typeface="Gill Sans MT"/>
                <a:cs typeface="Gill Sans MT"/>
              </a:rPr>
              <a:t>to</a:t>
            </a:r>
            <a:r>
              <a:rPr lang="en-US" sz="2400" spc="180" dirty="0">
                <a:latin typeface="Gill Sans MT"/>
                <a:cs typeface="Gill Sans MT"/>
              </a:rPr>
              <a:t> </a:t>
            </a:r>
            <a:r>
              <a:rPr lang="en-US" sz="2400" spc="-5" dirty="0">
                <a:solidFill>
                  <a:srgbClr val="002060"/>
                </a:solidFill>
                <a:latin typeface="Gill Sans MT"/>
                <a:cs typeface="Gill Sans MT"/>
              </a:rPr>
              <a:t>indicate</a:t>
            </a:r>
            <a:r>
              <a:rPr lang="en-US" sz="2400" dirty="0">
                <a:solidFill>
                  <a:srgbClr val="002060"/>
                </a:solidFill>
                <a:latin typeface="Gill Sans MT"/>
                <a:cs typeface="Gill Sans MT"/>
              </a:rPr>
              <a:t> the stage of </a:t>
            </a:r>
            <a:r>
              <a:rPr lang="en-US" sz="2400" spc="-5" dirty="0">
                <a:solidFill>
                  <a:srgbClr val="002060"/>
                </a:solidFill>
                <a:latin typeface="Gill Sans MT"/>
                <a:cs typeface="Gill Sans MT"/>
              </a:rPr>
              <a:t>infection </a:t>
            </a:r>
            <a:r>
              <a:rPr lang="en-US" sz="2400" dirty="0">
                <a:latin typeface="Gill Sans MT"/>
                <a:cs typeface="Gill Sans MT"/>
              </a:rPr>
              <a:t>and estimate time since </a:t>
            </a:r>
            <a:r>
              <a:rPr lang="en-US" sz="2400" spc="-5" dirty="0">
                <a:latin typeface="Gill Sans MT"/>
                <a:cs typeface="Gill Sans MT"/>
              </a:rPr>
              <a:t>exposure </a:t>
            </a:r>
            <a:r>
              <a:rPr lang="en-US" sz="2400" spc="-10" dirty="0">
                <a:latin typeface="Gill Sans MT"/>
                <a:cs typeface="Gill Sans MT"/>
              </a:rPr>
              <a:t>for </a:t>
            </a:r>
            <a:r>
              <a:rPr lang="en-US" sz="2400" dirty="0">
                <a:latin typeface="Gill Sans MT"/>
                <a:cs typeface="Gill Sans MT"/>
              </a:rPr>
              <a:t>contact</a:t>
            </a:r>
            <a:r>
              <a:rPr lang="en-US" sz="2400" spc="-195" dirty="0">
                <a:latin typeface="Gill Sans MT"/>
                <a:cs typeface="Gill Sans MT"/>
              </a:rPr>
              <a:t> </a:t>
            </a:r>
            <a:r>
              <a:rPr lang="en-US" sz="2400" dirty="0">
                <a:latin typeface="Gill Sans MT"/>
                <a:cs typeface="Gill Sans MT"/>
              </a:rPr>
              <a:t>tracing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874" y="1802674"/>
            <a:ext cx="2773680" cy="277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4028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76994" y="294430"/>
            <a:ext cx="7666265" cy="5674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en-US" sz="3600" dirty="0"/>
              <a:t>Interpretation of Results</a:t>
            </a:r>
            <a:endParaRPr sz="3600" dirty="0">
              <a:latin typeface="Bookman Old Style"/>
              <a:cs typeface="Bookman Old Style"/>
            </a:endParaRPr>
          </a:p>
        </p:txBody>
      </p:sp>
      <p:sp>
        <p:nvSpPr>
          <p:cNvPr id="8" name="AutoShape 2" descr="BioMedomics COVID-19 IgM/IgG Rapid test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bject 3"/>
          <p:cNvSpPr txBox="1">
            <a:spLocks/>
          </p:cNvSpPr>
          <p:nvPr/>
        </p:nvSpPr>
        <p:spPr>
          <a:xfrm>
            <a:off x="934357" y="1670259"/>
            <a:ext cx="7190740" cy="2706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2113A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Wingdings" panose="05000000000000000000" pitchFamily="2" charset="2"/>
              <a:buChar char="ü"/>
              <a:defRPr sz="20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65" marR="5080" indent="0" algn="just">
              <a:lnSpc>
                <a:spcPct val="125000"/>
              </a:lnSpc>
              <a:spcBef>
                <a:spcPts val="105"/>
              </a:spcBef>
              <a:spcAft>
                <a:spcPts val="1000"/>
              </a:spcAft>
              <a:buNone/>
            </a:pPr>
            <a:r>
              <a:rPr lang="en-US" b="1" dirty="0">
                <a:solidFill>
                  <a:srgbClr val="002060"/>
                </a:solidFill>
              </a:rPr>
              <a:t>IgM only positive</a:t>
            </a:r>
            <a:r>
              <a:rPr lang="en-US" b="1" dirty="0"/>
              <a:t>: </a:t>
            </a:r>
            <a:r>
              <a:rPr lang="en-US" dirty="0"/>
              <a:t>If both the quality control line (C) and the detection line M appears, then the novel coronavirus IgM antibody has been detected and the result is positive for the IgM antibody</a:t>
            </a:r>
          </a:p>
        </p:txBody>
      </p:sp>
      <p:pic>
        <p:nvPicPr>
          <p:cNvPr id="10" name="Picture 4" descr="BioMedomics COVID-19 IgM/IgG Rapid tes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3"/>
          <a:stretch/>
        </p:blipFill>
        <p:spPr bwMode="auto">
          <a:xfrm>
            <a:off x="10988794" y="1554481"/>
            <a:ext cx="304774" cy="348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BioMedomics COVID-19 IgM/IgG Rapid tes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6" r="53316"/>
          <a:stretch/>
        </p:blipFill>
        <p:spPr bwMode="auto">
          <a:xfrm>
            <a:off x="9743259" y="1401463"/>
            <a:ext cx="1255667" cy="3934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812514" y="4859236"/>
            <a:ext cx="7991852" cy="95410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Gill Sans MT" panose="020B0502020104020203" pitchFamily="34" charset="0"/>
              </a:rPr>
              <a:t>Indicates person is likely in early stage of infection</a:t>
            </a:r>
          </a:p>
        </p:txBody>
      </p:sp>
    </p:spTree>
    <p:extLst>
      <p:ext uri="{BB962C8B-B14F-4D97-AF65-F5344CB8AC3E}">
        <p14:creationId xmlns:p14="http://schemas.microsoft.com/office/powerpoint/2010/main" val="13697989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76994" y="196876"/>
            <a:ext cx="7666265" cy="5674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en-US" sz="3600" dirty="0"/>
              <a:t>Interpretation of Results</a:t>
            </a:r>
            <a:endParaRPr sz="3600" dirty="0">
              <a:latin typeface="Bookman Old Style"/>
              <a:cs typeface="Bookman Old Style"/>
            </a:endParaRPr>
          </a:p>
        </p:txBody>
      </p:sp>
      <p:sp>
        <p:nvSpPr>
          <p:cNvPr id="8" name="AutoShape 2" descr="BioMedomics COVID-19 IgM/IgG Rapid test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bject 3"/>
          <p:cNvSpPr txBox="1">
            <a:spLocks/>
          </p:cNvSpPr>
          <p:nvPr/>
        </p:nvSpPr>
        <p:spPr>
          <a:xfrm>
            <a:off x="673869" y="1657196"/>
            <a:ext cx="7830051" cy="2706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2113A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Wingdings" panose="05000000000000000000" pitchFamily="2" charset="2"/>
              <a:buChar char="ü"/>
              <a:defRPr sz="20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65" marR="5080" indent="0" algn="just">
              <a:lnSpc>
                <a:spcPct val="125000"/>
              </a:lnSpc>
              <a:spcBef>
                <a:spcPts val="105"/>
              </a:spcBef>
              <a:spcAft>
                <a:spcPts val="1000"/>
              </a:spcAft>
              <a:buNone/>
            </a:pPr>
            <a:r>
              <a:rPr lang="en-US" b="1" dirty="0">
                <a:solidFill>
                  <a:srgbClr val="002060"/>
                </a:solidFill>
              </a:rPr>
              <a:t>IgG and IgM positive: </a:t>
            </a:r>
            <a:r>
              <a:rPr lang="en-US" dirty="0"/>
              <a:t>If the quality control line (C) and both detection lines G and M appear, then the novel coronavirus IgG and IgM antibodies have been detected and the result is positive for both IgG and IgM antibodies</a:t>
            </a:r>
            <a:endParaRPr lang="en-US" sz="2000" spc="-35" dirty="0">
              <a:latin typeface="Gill Sans MT"/>
              <a:cs typeface="Gill Sans M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869" y="4951859"/>
            <a:ext cx="8576559" cy="95410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Gill Sans MT" panose="020B0502020104020203" pitchFamily="34" charset="0"/>
              </a:rPr>
              <a:t>Indicates that the person is likely in the middle stage of infection</a:t>
            </a:r>
          </a:p>
        </p:txBody>
      </p:sp>
      <p:pic>
        <p:nvPicPr>
          <p:cNvPr id="12" name="Picture 4" descr="BioMedomics COVID-19 IgM/IgG Rapid tes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9"/>
          <a:stretch/>
        </p:blipFill>
        <p:spPr bwMode="auto">
          <a:xfrm>
            <a:off x="9708945" y="1254455"/>
            <a:ext cx="1632809" cy="435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0743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50623" y="182011"/>
            <a:ext cx="5969726" cy="6228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lvl="1" algn="just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</a:pPr>
            <a:r>
              <a:rPr lang="en-US" sz="3600" b="1" dirty="0">
                <a:solidFill>
                  <a:schemeClr val="accent1"/>
                </a:solidFill>
                <a:latin typeface="Gill Sans MT" panose="020B0502020104020203" pitchFamily="34" charset="0"/>
              </a:rPr>
              <a:t>Warnings and Precautions</a:t>
            </a:r>
            <a:endParaRPr sz="3600" b="1" dirty="0">
              <a:solidFill>
                <a:schemeClr val="accent1"/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5759" y="1016245"/>
            <a:ext cx="8954590" cy="553805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342900" indent="-342900" algn="just"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latin typeface="Gill Sans MT"/>
                <a:cs typeface="Gill Sans MT"/>
              </a:rPr>
              <a:t>Only for human in vitro clinical diagnostics only</a:t>
            </a:r>
          </a:p>
          <a:p>
            <a:pPr marL="342900" indent="-342900" algn="just"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latin typeface="Gill Sans MT"/>
                <a:cs typeface="Gill Sans MT"/>
              </a:rPr>
              <a:t>After opening the sealed cassette pouch, test should be done within one hour</a:t>
            </a:r>
          </a:p>
          <a:p>
            <a:pPr marL="342900" indent="-342900" algn="just"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latin typeface="Gill Sans MT"/>
                <a:cs typeface="Gill Sans MT"/>
              </a:rPr>
              <a:t>Do not immerse test cassette in water</a:t>
            </a:r>
          </a:p>
          <a:p>
            <a:pPr marL="342900" indent="-342900" algn="just"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latin typeface="Gill Sans MT"/>
                <a:cs typeface="Gill Sans MT"/>
              </a:rPr>
              <a:t>Do not freeze test cassette or buffer solution</a:t>
            </a:r>
          </a:p>
          <a:p>
            <a:pPr marL="342900" indent="-342900" algn="just"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latin typeface="Gill Sans MT"/>
                <a:cs typeface="Gill Sans MT"/>
              </a:rPr>
              <a:t>Wear protective PPE (Gloves &amp; Mask)</a:t>
            </a:r>
          </a:p>
          <a:p>
            <a:pPr marL="342900" indent="-342900" algn="just"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latin typeface="Gill Sans MT"/>
                <a:cs typeface="Gill Sans MT"/>
              </a:rPr>
              <a:t>Wash hands thoroughly after handling specimens</a:t>
            </a:r>
          </a:p>
          <a:p>
            <a:pPr marL="342900" indent="-342900" algn="just"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latin typeface="Gill Sans MT"/>
                <a:cs typeface="Gill Sans MT"/>
              </a:rPr>
              <a:t>Do not use test cassette, buffer solution, or any kit component beyond the indicated expiration date</a:t>
            </a:r>
          </a:p>
          <a:p>
            <a:pPr marL="342900" indent="-342900" algn="just"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latin typeface="Gill Sans MT"/>
                <a:cs typeface="Gill Sans MT"/>
              </a:rPr>
              <a:t>Dispose of all used or damaged test cassettes, capillary samplers, or other kit component as biohazardous materials (Red colored dustbin)</a:t>
            </a:r>
          </a:p>
          <a:p>
            <a:pPr marL="342900" indent="-342900" algn="just"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latin typeface="Gill Sans MT"/>
                <a:cs typeface="Gill Sans MT"/>
              </a:rPr>
              <a:t>Do not use test cassette, buffer solution, or any other kit components if the pouch is damaged or the seal is broken</a:t>
            </a:r>
          </a:p>
          <a:p>
            <a:pPr marL="342900" indent="-342900" algn="just"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latin typeface="Gill Sans MT"/>
                <a:cs typeface="Gill Sans MT"/>
              </a:rPr>
              <a:t>Do not use samples containing lipids, hemolysis, or turbidity which can affect results</a:t>
            </a:r>
            <a:endParaRPr sz="2100" dirty="0">
              <a:latin typeface="Gill Sans MT"/>
              <a:cs typeface="Gill Sans MT"/>
            </a:endParaRPr>
          </a:p>
        </p:txBody>
      </p:sp>
      <p:pic>
        <p:nvPicPr>
          <p:cNvPr id="10242" name="Picture 2" descr="Free Warning, Download Free Clip Art, Free Clip Art on Clip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" r="9443" b="5066"/>
          <a:stretch/>
        </p:blipFill>
        <p:spPr bwMode="auto">
          <a:xfrm>
            <a:off x="9320349" y="2013754"/>
            <a:ext cx="2651760" cy="245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91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00832" y="217324"/>
            <a:ext cx="4568258" cy="580608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lvl="1" algn="ctr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</a:pPr>
            <a:r>
              <a:rPr lang="en-US" sz="3600" b="1" dirty="0">
                <a:solidFill>
                  <a:schemeClr val="accent1"/>
                </a:solidFill>
                <a:latin typeface="Gill Sans MT" panose="020B0502020104020203" pitchFamily="34" charset="0"/>
              </a:rPr>
              <a:t>Other Instructions</a:t>
            </a:r>
            <a:endParaRPr sz="3600" b="1" dirty="0">
              <a:solidFill>
                <a:schemeClr val="accent1"/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0917" y="927464"/>
            <a:ext cx="11108089" cy="5494453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algn="just"/>
            <a:r>
              <a:rPr lang="en-US" sz="2200" b="1" dirty="0">
                <a:solidFill>
                  <a:srgbClr val="002060"/>
                </a:solidFill>
                <a:latin typeface="Gill Sans MT" panose="020B0502020104020203" pitchFamily="34" charset="0"/>
              </a:rPr>
              <a:t>Storage Instructions</a:t>
            </a:r>
          </a:p>
          <a:p>
            <a:pPr marL="342900" indent="-342900" algn="just">
              <a:spcAft>
                <a:spcPts val="5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latin typeface="Gill Sans MT" panose="020B0502020104020203" pitchFamily="34" charset="0"/>
              </a:rPr>
              <a:t>Reagent should be stored in the dark at room temperature (2° to 45°C) and has a shelf-life of 12 months. </a:t>
            </a:r>
          </a:p>
          <a:p>
            <a:pPr marL="342900" indent="-342900" algn="just">
              <a:spcAft>
                <a:spcPts val="5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latin typeface="Gill Sans MT" panose="020B0502020104020203" pitchFamily="34" charset="0"/>
              </a:rPr>
              <a:t>Container should be protected from light after being opened. Do not freeze.</a:t>
            </a:r>
          </a:p>
          <a:p>
            <a:pPr algn="just"/>
            <a:endParaRPr lang="en-US" sz="1400" dirty="0">
              <a:solidFill>
                <a:srgbClr val="002060"/>
              </a:solidFill>
              <a:latin typeface="Gill Sans MT" panose="020B0502020104020203" pitchFamily="34" charset="0"/>
            </a:endParaRPr>
          </a:p>
          <a:p>
            <a:pPr algn="just"/>
            <a:r>
              <a:rPr lang="en-US" sz="2200" b="1" dirty="0">
                <a:solidFill>
                  <a:srgbClr val="002060"/>
                </a:solidFill>
                <a:latin typeface="Gill Sans MT" panose="020B0502020104020203" pitchFamily="34" charset="0"/>
              </a:rPr>
              <a:t>Sample Requirements </a:t>
            </a:r>
          </a:p>
          <a:p>
            <a:pPr marL="342900" indent="-342900" algn="just">
              <a:spcAft>
                <a:spcPts val="5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latin typeface="Gill Sans MT" panose="020B0502020104020203" pitchFamily="34" charset="0"/>
              </a:rPr>
              <a:t>Suitable for human serum, plasma, or whole blood samples (capillary or venous) including samples prepared by commonly used anticoagulants (EDTA, heparin, sodium citrate).</a:t>
            </a:r>
          </a:p>
          <a:p>
            <a:pPr marL="342900" indent="-342900" algn="just">
              <a:spcAft>
                <a:spcPts val="5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latin typeface="Gill Sans MT" panose="020B0502020104020203" pitchFamily="34" charset="0"/>
              </a:rPr>
              <a:t>Fresh samples should be collected and tested immediately.</a:t>
            </a:r>
          </a:p>
          <a:p>
            <a:pPr marL="342900" indent="-342900" algn="just">
              <a:spcAft>
                <a:spcPts val="5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latin typeface="Gill Sans MT" panose="020B0502020104020203" pitchFamily="34" charset="0"/>
              </a:rPr>
              <a:t>Serum and plasma samples can be stored at 2-8°C for 5 days. </a:t>
            </a:r>
          </a:p>
          <a:p>
            <a:pPr marL="342900" indent="-342900" algn="just">
              <a:spcAft>
                <a:spcPts val="5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latin typeface="Gill Sans MT" panose="020B0502020104020203" pitchFamily="34" charset="0"/>
              </a:rPr>
              <a:t>Anticoagulated whole blood samples can be stored at 2-8°C for 7 days.</a:t>
            </a:r>
          </a:p>
          <a:p>
            <a:pPr marL="342900" indent="-342900" algn="just">
              <a:spcAft>
                <a:spcPts val="5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latin typeface="Gill Sans MT" panose="020B0502020104020203" pitchFamily="34" charset="0"/>
              </a:rPr>
              <a:t>Before testing, samples stored in refrigerated or frozen storage should be slowly returned to room temperature (15-30° C) and stirred. </a:t>
            </a:r>
          </a:p>
          <a:p>
            <a:pPr marL="342900" indent="-342900" algn="just">
              <a:spcAft>
                <a:spcPts val="5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latin typeface="Gill Sans MT" panose="020B0502020104020203" pitchFamily="34" charset="0"/>
              </a:rPr>
              <a:t>When particulates are clearly visible in the sample the precipitate should be removed by centrifugation before testing.</a:t>
            </a:r>
            <a:endParaRPr sz="22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3036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 txBox="1"/>
          <p:nvPr/>
        </p:nvSpPr>
        <p:spPr>
          <a:xfrm>
            <a:off x="352019" y="1045766"/>
            <a:ext cx="8347844" cy="538416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spcBef>
                <a:spcPts val="2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287020" algn="l"/>
              </a:tabLst>
            </a:pPr>
            <a:r>
              <a:rPr sz="2300" spc="-20" dirty="0">
                <a:solidFill>
                  <a:srgbClr val="C00000"/>
                </a:solidFill>
                <a:latin typeface="Gill Sans MT"/>
                <a:cs typeface="Gill Sans MT"/>
              </a:rPr>
              <a:t>Aren’t </a:t>
            </a:r>
            <a:r>
              <a:rPr sz="2300" dirty="0">
                <a:solidFill>
                  <a:srgbClr val="C00000"/>
                </a:solidFill>
                <a:latin typeface="Gill Sans MT"/>
                <a:cs typeface="Gill Sans MT"/>
              </a:rPr>
              <a:t>suitable </a:t>
            </a:r>
            <a:r>
              <a:rPr sz="2300" spc="-10" dirty="0">
                <a:solidFill>
                  <a:srgbClr val="C00000"/>
                </a:solidFill>
                <a:latin typeface="Gill Sans MT"/>
                <a:cs typeface="Gill Sans MT"/>
              </a:rPr>
              <a:t>for </a:t>
            </a:r>
            <a:r>
              <a:rPr sz="2300" dirty="0">
                <a:solidFill>
                  <a:srgbClr val="C00000"/>
                </a:solidFill>
                <a:latin typeface="Gill Sans MT"/>
                <a:cs typeface="Gill Sans MT"/>
              </a:rPr>
              <a:t>diagnosing </a:t>
            </a:r>
            <a:r>
              <a:rPr sz="2300" spc="-5" dirty="0">
                <a:latin typeface="Gill Sans MT"/>
                <a:cs typeface="Gill Sans MT"/>
              </a:rPr>
              <a:t>active </a:t>
            </a:r>
            <a:r>
              <a:rPr sz="2300" spc="-15" dirty="0">
                <a:latin typeface="Gill Sans MT"/>
                <a:cs typeface="Gill Sans MT"/>
              </a:rPr>
              <a:t>COVID-19</a:t>
            </a:r>
            <a:r>
              <a:rPr sz="2300" spc="-130" dirty="0">
                <a:latin typeface="Gill Sans MT"/>
                <a:cs typeface="Gill Sans MT"/>
              </a:rPr>
              <a:t> </a:t>
            </a:r>
            <a:r>
              <a:rPr sz="2300" dirty="0">
                <a:latin typeface="Gill Sans MT"/>
                <a:cs typeface="Gill Sans MT"/>
              </a:rPr>
              <a:t>infections</a:t>
            </a:r>
            <a:endParaRPr sz="2300" dirty="0">
              <a:latin typeface="Times New Roman"/>
              <a:cs typeface="Times New Roman"/>
            </a:endParaRPr>
          </a:p>
          <a:p>
            <a:pPr marL="354965" marR="5080" indent="-342900" algn="just">
              <a:spcBef>
                <a:spcPts val="2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sz="2300" spc="-30" dirty="0">
                <a:solidFill>
                  <a:srgbClr val="C00000"/>
                </a:solidFill>
                <a:latin typeface="Gill Sans MT"/>
                <a:cs typeface="Gill Sans MT"/>
              </a:rPr>
              <a:t>Body’s </a:t>
            </a:r>
            <a:r>
              <a:rPr sz="2300" spc="-5" dirty="0">
                <a:solidFill>
                  <a:srgbClr val="C00000"/>
                </a:solidFill>
                <a:latin typeface="Gill Sans MT"/>
                <a:cs typeface="Gill Sans MT"/>
              </a:rPr>
              <a:t>antibody response </a:t>
            </a:r>
            <a:r>
              <a:rPr sz="2300" dirty="0">
                <a:solidFill>
                  <a:srgbClr val="C00000"/>
                </a:solidFill>
                <a:latin typeface="Gill Sans MT"/>
                <a:cs typeface="Gill Sans MT"/>
              </a:rPr>
              <a:t>to </a:t>
            </a:r>
            <a:r>
              <a:rPr sz="2300" spc="-10" dirty="0">
                <a:solidFill>
                  <a:srgbClr val="C00000"/>
                </a:solidFill>
                <a:latin typeface="Gill Sans MT"/>
                <a:cs typeface="Gill Sans MT"/>
              </a:rPr>
              <a:t>COVID-19 </a:t>
            </a:r>
            <a:r>
              <a:rPr sz="2300" dirty="0">
                <a:solidFill>
                  <a:srgbClr val="C00000"/>
                </a:solidFill>
                <a:latin typeface="Gill Sans MT"/>
                <a:cs typeface="Gill Sans MT"/>
              </a:rPr>
              <a:t>is </a:t>
            </a:r>
            <a:r>
              <a:rPr sz="2300" spc="-5" dirty="0">
                <a:solidFill>
                  <a:srgbClr val="C00000"/>
                </a:solidFill>
                <a:latin typeface="Gill Sans MT"/>
                <a:cs typeface="Gill Sans MT"/>
              </a:rPr>
              <a:t>slow </a:t>
            </a:r>
            <a:r>
              <a:rPr sz="2300" dirty="0">
                <a:latin typeface="Gill Sans MT"/>
                <a:cs typeface="Gill Sans MT"/>
              </a:rPr>
              <a:t>– </a:t>
            </a:r>
            <a:r>
              <a:rPr sz="2300" spc="-5" dirty="0">
                <a:latin typeface="Gill Sans MT"/>
                <a:cs typeface="Gill Sans MT"/>
              </a:rPr>
              <a:t>considerably </a:t>
            </a:r>
            <a:r>
              <a:rPr sz="2300" spc="-15" dirty="0">
                <a:latin typeface="Gill Sans MT"/>
                <a:cs typeface="Gill Sans MT"/>
              </a:rPr>
              <a:t>slower </a:t>
            </a:r>
            <a:r>
              <a:rPr sz="2300" spc="-5" dirty="0">
                <a:latin typeface="Gill Sans MT"/>
                <a:cs typeface="Gill Sans MT"/>
              </a:rPr>
              <a:t>than </a:t>
            </a:r>
            <a:r>
              <a:rPr sz="2300" spc="-20" dirty="0">
                <a:latin typeface="Gill Sans MT"/>
                <a:cs typeface="Gill Sans MT"/>
              </a:rPr>
              <a:t>we </a:t>
            </a:r>
            <a:r>
              <a:rPr sz="2300" spc="-5" dirty="0">
                <a:latin typeface="Gill Sans MT"/>
                <a:cs typeface="Gill Sans MT"/>
              </a:rPr>
              <a:t>might expect</a:t>
            </a:r>
            <a:endParaRPr lang="en-US" sz="2300" spc="-5" dirty="0">
              <a:latin typeface="Gill Sans MT"/>
              <a:cs typeface="Gill Sans MT"/>
            </a:endParaRPr>
          </a:p>
          <a:p>
            <a:pPr marL="354965" marR="5080" indent="-342900" algn="just">
              <a:spcBef>
                <a:spcPts val="2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sz="2300" spc="-5" dirty="0">
                <a:latin typeface="Gill Sans MT"/>
                <a:cs typeface="Gill Sans MT"/>
              </a:rPr>
              <a:t>While </a:t>
            </a:r>
            <a:r>
              <a:rPr sz="2300" dirty="0">
                <a:latin typeface="Gill Sans MT"/>
                <a:cs typeface="Gill Sans MT"/>
              </a:rPr>
              <a:t>data </a:t>
            </a:r>
            <a:r>
              <a:rPr sz="2300" spc="-5" dirty="0">
                <a:latin typeface="Gill Sans MT"/>
                <a:cs typeface="Gill Sans MT"/>
              </a:rPr>
              <a:t>at </a:t>
            </a:r>
            <a:r>
              <a:rPr sz="2300" dirty="0">
                <a:latin typeface="Gill Sans MT"/>
                <a:cs typeface="Gill Sans MT"/>
              </a:rPr>
              <a:t>this </a:t>
            </a:r>
            <a:r>
              <a:rPr sz="2300" spc="-5" dirty="0">
                <a:latin typeface="Gill Sans MT"/>
                <a:cs typeface="Gill Sans MT"/>
              </a:rPr>
              <a:t>point </a:t>
            </a:r>
            <a:r>
              <a:rPr sz="2300" dirty="0">
                <a:latin typeface="Gill Sans MT"/>
                <a:cs typeface="Gill Sans MT"/>
              </a:rPr>
              <a:t>is </a:t>
            </a:r>
            <a:r>
              <a:rPr sz="2300" spc="-5" dirty="0">
                <a:latin typeface="Gill Sans MT"/>
                <a:cs typeface="Gill Sans MT"/>
              </a:rPr>
              <a:t>still limited, initial </a:t>
            </a:r>
            <a:r>
              <a:rPr sz="2300" dirty="0">
                <a:latin typeface="Gill Sans MT"/>
                <a:cs typeface="Gill Sans MT"/>
              </a:rPr>
              <a:t>IgM </a:t>
            </a:r>
            <a:r>
              <a:rPr sz="2300" spc="-5" dirty="0">
                <a:latin typeface="Gill Sans MT"/>
                <a:cs typeface="Gill Sans MT"/>
              </a:rPr>
              <a:t>antibody </a:t>
            </a:r>
            <a:r>
              <a:rPr sz="2300" spc="-10" dirty="0">
                <a:latin typeface="Gill Sans MT"/>
                <a:cs typeface="Gill Sans MT"/>
              </a:rPr>
              <a:t>response </a:t>
            </a:r>
            <a:r>
              <a:rPr sz="2300" spc="-15" dirty="0">
                <a:latin typeface="Gill Sans MT"/>
                <a:cs typeface="Gill Sans MT"/>
              </a:rPr>
              <a:t>doesn’t </a:t>
            </a:r>
            <a:r>
              <a:rPr sz="2300" spc="-5" dirty="0">
                <a:latin typeface="Gill Sans MT"/>
                <a:cs typeface="Gill Sans MT"/>
              </a:rPr>
              <a:t>peak until </a:t>
            </a:r>
            <a:r>
              <a:rPr sz="2300" spc="-10" dirty="0">
                <a:latin typeface="Gill Sans MT"/>
                <a:cs typeface="Gill Sans MT"/>
              </a:rPr>
              <a:t>~9 </a:t>
            </a:r>
            <a:r>
              <a:rPr sz="2300" spc="-25" dirty="0">
                <a:latin typeface="Gill Sans MT"/>
                <a:cs typeface="Gill Sans MT"/>
              </a:rPr>
              <a:t>days </a:t>
            </a:r>
            <a:r>
              <a:rPr sz="2300" dirty="0">
                <a:latin typeface="Gill Sans MT"/>
                <a:cs typeface="Gill Sans MT"/>
              </a:rPr>
              <a:t>after </a:t>
            </a:r>
            <a:r>
              <a:rPr sz="2300" spc="-5" dirty="0">
                <a:latin typeface="Gill Sans MT"/>
                <a:cs typeface="Gill Sans MT"/>
              </a:rPr>
              <a:t>initial  infection and </a:t>
            </a:r>
            <a:r>
              <a:rPr sz="2300" spc="5" dirty="0">
                <a:latin typeface="Gill Sans MT"/>
                <a:cs typeface="Gill Sans MT"/>
              </a:rPr>
              <a:t>the </a:t>
            </a:r>
            <a:r>
              <a:rPr sz="2300" spc="-10" dirty="0">
                <a:latin typeface="Gill Sans MT"/>
                <a:cs typeface="Gill Sans MT"/>
              </a:rPr>
              <a:t>IgG </a:t>
            </a:r>
            <a:r>
              <a:rPr sz="2300" spc="-5" dirty="0">
                <a:latin typeface="Gill Sans MT"/>
                <a:cs typeface="Gill Sans MT"/>
              </a:rPr>
              <a:t>antibody </a:t>
            </a:r>
            <a:r>
              <a:rPr sz="2300" spc="-10" dirty="0">
                <a:latin typeface="Gill Sans MT"/>
                <a:cs typeface="Gill Sans MT"/>
              </a:rPr>
              <a:t>response </a:t>
            </a:r>
            <a:r>
              <a:rPr sz="2300" spc="-15" dirty="0">
                <a:latin typeface="Gill Sans MT"/>
                <a:cs typeface="Gill Sans MT"/>
              </a:rPr>
              <a:t>doesn’t</a:t>
            </a:r>
            <a:r>
              <a:rPr sz="2300" spc="525" dirty="0">
                <a:latin typeface="Gill Sans MT"/>
                <a:cs typeface="Gill Sans MT"/>
              </a:rPr>
              <a:t> </a:t>
            </a:r>
            <a:r>
              <a:rPr sz="2300" spc="-5" dirty="0">
                <a:latin typeface="Gill Sans MT"/>
                <a:cs typeface="Gill Sans MT"/>
              </a:rPr>
              <a:t>peak </a:t>
            </a:r>
            <a:r>
              <a:rPr sz="2300" dirty="0">
                <a:latin typeface="Gill Sans MT"/>
                <a:cs typeface="Gill Sans MT"/>
              </a:rPr>
              <a:t>until </a:t>
            </a:r>
            <a:r>
              <a:rPr sz="2300" spc="-30" dirty="0">
                <a:latin typeface="Gill Sans MT"/>
                <a:cs typeface="Gill Sans MT"/>
              </a:rPr>
              <a:t>day </a:t>
            </a:r>
            <a:r>
              <a:rPr sz="2300" spc="-5" dirty="0">
                <a:latin typeface="Gill Sans MT"/>
                <a:cs typeface="Gill Sans MT"/>
              </a:rPr>
              <a:t>~1</a:t>
            </a:r>
            <a:r>
              <a:rPr lang="en-US" sz="2300" spc="-5" dirty="0">
                <a:latin typeface="Gill Sans MT"/>
                <a:cs typeface="Gill Sans MT"/>
              </a:rPr>
              <a:t>2</a:t>
            </a:r>
          </a:p>
          <a:p>
            <a:pPr marL="354965" marR="5080" indent="-342900" algn="just">
              <a:spcBef>
                <a:spcPts val="2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300" spc="-10" dirty="0">
                <a:latin typeface="Gill Sans MT"/>
                <a:cs typeface="Gill Sans MT"/>
              </a:rPr>
              <a:t>M</a:t>
            </a:r>
            <a:r>
              <a:rPr sz="2300" dirty="0">
                <a:latin typeface="Gill Sans MT"/>
                <a:cs typeface="Gill Sans MT"/>
              </a:rPr>
              <a:t>ost viruses </a:t>
            </a:r>
            <a:r>
              <a:rPr sz="2300" spc="-15" dirty="0">
                <a:latin typeface="Gill Sans MT"/>
                <a:cs typeface="Gill Sans MT"/>
              </a:rPr>
              <a:t>take </a:t>
            </a:r>
            <a:r>
              <a:rPr sz="2300" dirty="0">
                <a:latin typeface="Gill Sans MT"/>
                <a:cs typeface="Gill Sans MT"/>
              </a:rPr>
              <a:t>5 </a:t>
            </a:r>
            <a:r>
              <a:rPr sz="2300" spc="-25" dirty="0">
                <a:latin typeface="Gill Sans MT"/>
                <a:cs typeface="Gill Sans MT"/>
              </a:rPr>
              <a:t>days </a:t>
            </a:r>
            <a:r>
              <a:rPr sz="2300" dirty="0">
                <a:latin typeface="Gill Sans MT"/>
                <a:cs typeface="Gill Sans MT"/>
              </a:rPr>
              <a:t>to </a:t>
            </a:r>
            <a:r>
              <a:rPr sz="2300" spc="-5" dirty="0">
                <a:latin typeface="Gill Sans MT"/>
                <a:cs typeface="Gill Sans MT"/>
              </a:rPr>
              <a:t>produce initial immune</a:t>
            </a:r>
            <a:r>
              <a:rPr sz="2300" spc="-125" dirty="0">
                <a:latin typeface="Gill Sans MT"/>
                <a:cs typeface="Gill Sans MT"/>
              </a:rPr>
              <a:t> </a:t>
            </a:r>
            <a:r>
              <a:rPr sz="2300" spc="-5" dirty="0">
                <a:latin typeface="Gill Sans MT"/>
                <a:cs typeface="Gill Sans MT"/>
              </a:rPr>
              <a:t>response</a:t>
            </a:r>
            <a:endParaRPr sz="2300" dirty="0">
              <a:latin typeface="Times New Roman"/>
              <a:cs typeface="Times New Roman"/>
            </a:endParaRPr>
          </a:p>
          <a:p>
            <a:pPr marL="354965" marR="6985" indent="-342900" algn="just">
              <a:spcBef>
                <a:spcPts val="2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sz="2300" spc="-5" dirty="0">
                <a:latin typeface="Gill Sans MT"/>
                <a:cs typeface="Gill Sans MT"/>
              </a:rPr>
              <a:t>Rapid </a:t>
            </a:r>
            <a:r>
              <a:rPr sz="2300" dirty="0">
                <a:latin typeface="Gill Sans MT"/>
                <a:cs typeface="Gill Sans MT"/>
              </a:rPr>
              <a:t>test </a:t>
            </a:r>
            <a:r>
              <a:rPr sz="2300" spc="-5" dirty="0">
                <a:latin typeface="Gill Sans MT"/>
                <a:cs typeface="Gill Sans MT"/>
              </a:rPr>
              <a:t>can ensure </a:t>
            </a:r>
            <a:r>
              <a:rPr sz="2300" dirty="0">
                <a:latin typeface="Gill Sans MT"/>
                <a:cs typeface="Gill Sans MT"/>
              </a:rPr>
              <a:t>the </a:t>
            </a:r>
            <a:r>
              <a:rPr sz="2300" spc="-5" dirty="0">
                <a:latin typeface="Gill Sans MT"/>
                <a:cs typeface="Gill Sans MT"/>
              </a:rPr>
              <a:t>immunity </a:t>
            </a:r>
            <a:r>
              <a:rPr sz="2300" spc="-10" dirty="0">
                <a:latin typeface="Gill Sans MT"/>
                <a:cs typeface="Gill Sans MT"/>
              </a:rPr>
              <a:t>of </a:t>
            </a:r>
            <a:r>
              <a:rPr sz="2300" dirty="0">
                <a:latin typeface="Gill Sans MT"/>
                <a:cs typeface="Gill Sans MT"/>
              </a:rPr>
              <a:t>people but </a:t>
            </a:r>
            <a:r>
              <a:rPr sz="2300" spc="-5" dirty="0">
                <a:solidFill>
                  <a:srgbClr val="C00000"/>
                </a:solidFill>
                <a:latin typeface="Gill Sans MT"/>
                <a:cs typeface="Gill Sans MT"/>
              </a:rPr>
              <a:t>can not </a:t>
            </a:r>
            <a:r>
              <a:rPr sz="2300" spc="-15" dirty="0">
                <a:solidFill>
                  <a:srgbClr val="C00000"/>
                </a:solidFill>
                <a:latin typeface="Gill Sans MT"/>
                <a:cs typeface="Gill Sans MT"/>
              </a:rPr>
              <a:t>provide </a:t>
            </a:r>
            <a:r>
              <a:rPr sz="2300" dirty="0">
                <a:solidFill>
                  <a:srgbClr val="C00000"/>
                </a:solidFill>
                <a:latin typeface="Gill Sans MT"/>
                <a:cs typeface="Gill Sans MT"/>
              </a:rPr>
              <a:t>the  </a:t>
            </a:r>
            <a:r>
              <a:rPr sz="2300" spc="-5" dirty="0">
                <a:solidFill>
                  <a:srgbClr val="C00000"/>
                </a:solidFill>
                <a:latin typeface="Gill Sans MT"/>
                <a:cs typeface="Gill Sans MT"/>
              </a:rPr>
              <a:t>information </a:t>
            </a:r>
            <a:r>
              <a:rPr sz="2300" dirty="0">
                <a:solidFill>
                  <a:srgbClr val="C00000"/>
                </a:solidFill>
                <a:latin typeface="Gill Sans MT"/>
                <a:cs typeface="Gill Sans MT"/>
              </a:rPr>
              <a:t>that </a:t>
            </a:r>
            <a:r>
              <a:rPr sz="2300" spc="-10" dirty="0">
                <a:solidFill>
                  <a:srgbClr val="C00000"/>
                </a:solidFill>
                <a:latin typeface="Gill Sans MT"/>
                <a:cs typeface="Gill Sans MT"/>
              </a:rPr>
              <a:t>they </a:t>
            </a:r>
            <a:r>
              <a:rPr sz="2300" spc="-15" dirty="0">
                <a:solidFill>
                  <a:srgbClr val="C00000"/>
                </a:solidFill>
                <a:latin typeface="Gill Sans MT"/>
                <a:cs typeface="Gill Sans MT"/>
              </a:rPr>
              <a:t>are </a:t>
            </a:r>
            <a:r>
              <a:rPr sz="2300" spc="-5" dirty="0">
                <a:solidFill>
                  <a:srgbClr val="C00000"/>
                </a:solidFill>
                <a:latin typeface="Gill Sans MT"/>
                <a:cs typeface="Gill Sans MT"/>
              </a:rPr>
              <a:t>no longer spreading the virus</a:t>
            </a:r>
            <a:r>
              <a:rPr sz="2300" spc="-5" dirty="0">
                <a:latin typeface="Gill Sans MT"/>
                <a:cs typeface="Gill Sans MT"/>
              </a:rPr>
              <a:t>. </a:t>
            </a:r>
            <a:r>
              <a:rPr sz="2300" spc="-15" dirty="0">
                <a:latin typeface="Gill Sans MT"/>
                <a:cs typeface="Gill Sans MT"/>
              </a:rPr>
              <a:t>For </a:t>
            </a:r>
            <a:r>
              <a:rPr sz="2300" spc="-5" dirty="0">
                <a:latin typeface="Gill Sans MT"/>
                <a:cs typeface="Gill Sans MT"/>
              </a:rPr>
              <a:t>that </a:t>
            </a:r>
            <a:r>
              <a:rPr sz="2300" dirty="0">
                <a:latin typeface="Gill Sans MT"/>
                <a:cs typeface="Gill Sans MT"/>
              </a:rPr>
              <a:t>purpose,  </a:t>
            </a:r>
            <a:r>
              <a:rPr sz="2300" spc="-90" dirty="0">
                <a:latin typeface="Gill Sans MT"/>
                <a:cs typeface="Gill Sans MT"/>
              </a:rPr>
              <a:t>RT-PCR </a:t>
            </a:r>
            <a:r>
              <a:rPr sz="2300" spc="-15" dirty="0">
                <a:latin typeface="Gill Sans MT"/>
                <a:cs typeface="Gill Sans MT"/>
              </a:rPr>
              <a:t>plays </a:t>
            </a:r>
            <a:r>
              <a:rPr sz="2300" spc="-5" dirty="0">
                <a:latin typeface="Gill Sans MT"/>
                <a:cs typeface="Gill Sans MT"/>
              </a:rPr>
              <a:t>an </a:t>
            </a:r>
            <a:r>
              <a:rPr sz="2300" spc="5" dirty="0">
                <a:latin typeface="Gill Sans MT"/>
                <a:cs typeface="Gill Sans MT"/>
              </a:rPr>
              <a:t>important</a:t>
            </a:r>
            <a:r>
              <a:rPr sz="2300" spc="20" dirty="0">
                <a:latin typeface="Gill Sans MT"/>
                <a:cs typeface="Gill Sans MT"/>
              </a:rPr>
              <a:t> </a:t>
            </a:r>
            <a:r>
              <a:rPr sz="2300" spc="-15" dirty="0">
                <a:latin typeface="Gill Sans MT"/>
                <a:cs typeface="Gill Sans MT"/>
              </a:rPr>
              <a:t>role</a:t>
            </a:r>
            <a:endParaRPr sz="2300" dirty="0">
              <a:latin typeface="Times New Roman"/>
              <a:cs typeface="Times New Roman"/>
            </a:endParaRPr>
          </a:p>
          <a:p>
            <a:pPr marL="354965" marR="29209" indent="-342900" algn="just">
              <a:spcBef>
                <a:spcPts val="2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300" spc="-30" dirty="0">
                <a:solidFill>
                  <a:srgbClr val="C00000"/>
                </a:solidFill>
                <a:latin typeface="Gill Sans MT"/>
                <a:cs typeface="Gill Sans MT"/>
              </a:rPr>
              <a:t>M</a:t>
            </a:r>
            <a:r>
              <a:rPr sz="2300" spc="-30" dirty="0">
                <a:solidFill>
                  <a:srgbClr val="C00000"/>
                </a:solidFill>
                <a:latin typeface="Gill Sans MT"/>
                <a:cs typeface="Gill Sans MT"/>
              </a:rPr>
              <a:t>ay </a:t>
            </a:r>
            <a:r>
              <a:rPr sz="2300" spc="-15" dirty="0">
                <a:solidFill>
                  <a:srgbClr val="C00000"/>
                </a:solidFill>
                <a:latin typeface="Gill Sans MT"/>
                <a:cs typeface="Gill Sans MT"/>
              </a:rPr>
              <a:t>give </a:t>
            </a:r>
            <a:r>
              <a:rPr sz="2300" spc="-5" dirty="0">
                <a:solidFill>
                  <a:srgbClr val="C00000"/>
                </a:solidFill>
                <a:latin typeface="Gill Sans MT"/>
                <a:cs typeface="Gill Sans MT"/>
              </a:rPr>
              <a:t>false </a:t>
            </a:r>
            <a:r>
              <a:rPr sz="2300" spc="-10" dirty="0">
                <a:solidFill>
                  <a:srgbClr val="C00000"/>
                </a:solidFill>
                <a:latin typeface="Gill Sans MT"/>
                <a:cs typeface="Gill Sans MT"/>
              </a:rPr>
              <a:t>negative results </a:t>
            </a:r>
            <a:r>
              <a:rPr sz="2300" dirty="0">
                <a:latin typeface="Gill Sans MT"/>
                <a:cs typeface="Gill Sans MT"/>
              </a:rPr>
              <a:t>– if </a:t>
            </a:r>
            <a:r>
              <a:rPr sz="2300" spc="-5" dirty="0">
                <a:latin typeface="Gill Sans MT"/>
                <a:cs typeface="Gill Sans MT"/>
              </a:rPr>
              <a:t>done </a:t>
            </a:r>
            <a:r>
              <a:rPr sz="2300" dirty="0">
                <a:latin typeface="Gill Sans MT"/>
                <a:cs typeface="Gill Sans MT"/>
              </a:rPr>
              <a:t>in </a:t>
            </a:r>
            <a:r>
              <a:rPr sz="2300" spc="-10" dirty="0">
                <a:latin typeface="Gill Sans MT"/>
                <a:cs typeface="Gill Sans MT"/>
              </a:rPr>
              <a:t>window </a:t>
            </a:r>
            <a:r>
              <a:rPr sz="2300" spc="-5" dirty="0">
                <a:latin typeface="Gill Sans MT"/>
                <a:cs typeface="Gill Sans MT"/>
              </a:rPr>
              <a:t>period </a:t>
            </a:r>
            <a:r>
              <a:rPr sz="2300" spc="-15" dirty="0">
                <a:latin typeface="Gill Sans MT"/>
                <a:cs typeface="Gill Sans MT"/>
              </a:rPr>
              <a:t>before </a:t>
            </a:r>
            <a:r>
              <a:rPr sz="2300" spc="-5" dirty="0">
                <a:latin typeface="Gill Sans MT"/>
                <a:cs typeface="Gill Sans MT"/>
              </a:rPr>
              <a:t>the  </a:t>
            </a:r>
            <a:r>
              <a:rPr sz="2300" dirty="0">
                <a:latin typeface="Gill Sans MT"/>
                <a:cs typeface="Gill Sans MT"/>
              </a:rPr>
              <a:t>antibody </a:t>
            </a:r>
            <a:r>
              <a:rPr sz="2300" spc="-10" dirty="0">
                <a:latin typeface="Gill Sans MT"/>
                <a:cs typeface="Gill Sans MT"/>
              </a:rPr>
              <a:t>appears </a:t>
            </a:r>
            <a:r>
              <a:rPr lang="en-US" sz="2300" spc="-10" dirty="0">
                <a:latin typeface="Gill Sans MT"/>
                <a:cs typeface="Gill Sans MT"/>
              </a:rPr>
              <a:t>(</a:t>
            </a:r>
            <a:r>
              <a:rPr sz="2300" spc="-5" dirty="0">
                <a:latin typeface="Gill Sans MT"/>
                <a:cs typeface="Gill Sans MT"/>
              </a:rPr>
              <a:t>antibody </a:t>
            </a:r>
            <a:r>
              <a:rPr sz="2300" spc="-15" dirty="0">
                <a:latin typeface="Gill Sans MT"/>
                <a:cs typeface="Gill Sans MT"/>
              </a:rPr>
              <a:t>takes </a:t>
            </a:r>
            <a:r>
              <a:rPr sz="2300" spc="-5" dirty="0">
                <a:latin typeface="Gill Sans MT"/>
                <a:cs typeface="Gill Sans MT"/>
              </a:rPr>
              <a:t>8-14 </a:t>
            </a:r>
            <a:r>
              <a:rPr sz="2300" spc="-25" dirty="0">
                <a:latin typeface="Gill Sans MT"/>
                <a:cs typeface="Gill Sans MT"/>
              </a:rPr>
              <a:t>days </a:t>
            </a:r>
            <a:r>
              <a:rPr sz="2300" spc="5" dirty="0">
                <a:latin typeface="Gill Sans MT"/>
                <a:cs typeface="Gill Sans MT"/>
              </a:rPr>
              <a:t>to </a:t>
            </a:r>
            <a:r>
              <a:rPr sz="2300" spc="-15" dirty="0">
                <a:latin typeface="Gill Sans MT"/>
                <a:cs typeface="Gill Sans MT"/>
              </a:rPr>
              <a:t>develop </a:t>
            </a:r>
            <a:r>
              <a:rPr sz="2300" spc="-10" dirty="0">
                <a:latin typeface="Gill Sans MT"/>
                <a:cs typeface="Gill Sans MT"/>
              </a:rPr>
              <a:t>following natural  </a:t>
            </a:r>
            <a:r>
              <a:rPr sz="2300" dirty="0">
                <a:latin typeface="Gill Sans MT"/>
                <a:cs typeface="Gill Sans MT"/>
              </a:rPr>
              <a:t>infection</a:t>
            </a:r>
            <a:r>
              <a:rPr lang="en-US" sz="2300" dirty="0">
                <a:latin typeface="Gill Sans MT"/>
                <a:cs typeface="Gill Sans MT"/>
              </a:rPr>
              <a:t>)</a:t>
            </a:r>
            <a:endParaRPr sz="2300" dirty="0">
              <a:latin typeface="Gill Sans MT"/>
              <a:cs typeface="Gill Sans MT"/>
            </a:endParaRPr>
          </a:p>
        </p:txBody>
      </p:sp>
      <p:sp>
        <p:nvSpPr>
          <p:cNvPr id="5" name="object 2"/>
          <p:cNvSpPr txBox="1">
            <a:spLocks/>
          </p:cNvSpPr>
          <p:nvPr/>
        </p:nvSpPr>
        <p:spPr>
          <a:xfrm>
            <a:off x="2521133" y="152394"/>
            <a:ext cx="7104834" cy="6228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  <a:lvl2pPr marL="12700" lvl="1" algn="ctr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defRPr sz="3600" b="1">
                <a:solidFill>
                  <a:schemeClr val="accent1"/>
                </a:solidFill>
                <a:latin typeface="Gill Sans MT" panose="020B0502020104020203" pitchFamily="34" charset="0"/>
              </a:defRPr>
            </a:lvl2pPr>
          </a:lstStyle>
          <a:p>
            <a:pPr lvl="1"/>
            <a:r>
              <a:rPr lang="en-US" dirty="0"/>
              <a:t>Limitations and Challenges</a:t>
            </a:r>
          </a:p>
        </p:txBody>
      </p:sp>
      <p:pic>
        <p:nvPicPr>
          <p:cNvPr id="9218" name="Picture 2" descr="Research Limitations Cli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859" y="2372934"/>
            <a:ext cx="2877278" cy="191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4672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8015" y="236957"/>
            <a:ext cx="10541726" cy="5674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lvl="1" algn="ctr" rtl="0">
              <a:spcBef>
                <a:spcPts val="105"/>
              </a:spcBef>
            </a:pPr>
            <a:r>
              <a:rPr lang="en-US" sz="3600" b="1" kern="0" dirty="0">
                <a:solidFill>
                  <a:schemeClr val="accent1"/>
                </a:solidFill>
                <a:latin typeface="Gill Sans MT" panose="020B0502020104020203" pitchFamily="34" charset="0"/>
              </a:rPr>
              <a:t>Limitations and Challenges- </a:t>
            </a:r>
            <a:r>
              <a:rPr sz="3600" b="1" dirty="0">
                <a:solidFill>
                  <a:schemeClr val="accent1"/>
                </a:solidFill>
                <a:latin typeface="Gill Sans MT" panose="020B0502020104020203" pitchFamily="34" charset="0"/>
              </a:rPr>
              <a:t>cont</a:t>
            </a:r>
            <a:r>
              <a:rPr lang="en-US" sz="3600" b="1" dirty="0">
                <a:solidFill>
                  <a:schemeClr val="accent1"/>
                </a:solidFill>
                <a:latin typeface="Gill Sans MT" panose="020B0502020104020203" pitchFamily="34" charset="0"/>
              </a:rPr>
              <a:t>d</a:t>
            </a:r>
            <a:r>
              <a:rPr sz="3600" b="1" dirty="0">
                <a:solidFill>
                  <a:schemeClr val="accent1"/>
                </a:solidFill>
                <a:latin typeface="Gill Sans MT" panose="020B0502020104020203" pitchFamily="34" charset="0"/>
              </a:rPr>
              <a:t>.</a:t>
            </a:r>
          </a:p>
        </p:txBody>
      </p:sp>
      <p:sp>
        <p:nvSpPr>
          <p:cNvPr id="4" name="object 3"/>
          <p:cNvSpPr txBox="1"/>
          <p:nvPr/>
        </p:nvSpPr>
        <p:spPr>
          <a:xfrm>
            <a:off x="447313" y="1157168"/>
            <a:ext cx="8121922" cy="569707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marR="5080" indent="-342900" algn="just">
              <a:spcBef>
                <a:spcPts val="105"/>
              </a:spcBef>
              <a:buFont typeface="Arial" panose="020B0604020202020204" pitchFamily="34" charset="0"/>
              <a:buChar char="•"/>
            </a:pPr>
            <a:r>
              <a:rPr sz="2300" spc="-35" dirty="0">
                <a:solidFill>
                  <a:srgbClr val="C00000"/>
                </a:solidFill>
                <a:latin typeface="Gill Sans MT"/>
                <a:cs typeface="Gill Sans MT"/>
              </a:rPr>
              <a:t>Technical </a:t>
            </a:r>
            <a:r>
              <a:rPr sz="2300" spc="-5" dirty="0">
                <a:solidFill>
                  <a:srgbClr val="C00000"/>
                </a:solidFill>
                <a:latin typeface="Gill Sans MT"/>
                <a:cs typeface="Gill Sans MT"/>
              </a:rPr>
              <a:t>challenges </a:t>
            </a:r>
            <a:r>
              <a:rPr sz="2300" dirty="0">
                <a:solidFill>
                  <a:srgbClr val="C00000"/>
                </a:solidFill>
                <a:latin typeface="Gill Sans MT"/>
                <a:cs typeface="Gill Sans MT"/>
              </a:rPr>
              <a:t>in </a:t>
            </a:r>
            <a:r>
              <a:rPr sz="2300" spc="-5" dirty="0">
                <a:solidFill>
                  <a:srgbClr val="C00000"/>
                </a:solidFill>
                <a:latin typeface="Gill Sans MT"/>
                <a:cs typeface="Gill Sans MT"/>
              </a:rPr>
              <a:t>making antigens: </a:t>
            </a:r>
            <a:r>
              <a:rPr sz="2300" spc="-5" dirty="0">
                <a:latin typeface="Gill Sans MT"/>
                <a:cs typeface="Gill Sans MT"/>
              </a:rPr>
              <a:t>Difficult to </a:t>
            </a:r>
            <a:r>
              <a:rPr sz="2300" spc="-20" dirty="0">
                <a:latin typeface="Gill Sans MT"/>
                <a:cs typeface="Gill Sans MT"/>
              </a:rPr>
              <a:t>make </a:t>
            </a:r>
            <a:r>
              <a:rPr sz="2300" dirty="0">
                <a:latin typeface="Gill Sans MT"/>
                <a:cs typeface="Gill Sans MT"/>
              </a:rPr>
              <a:t>the </a:t>
            </a:r>
            <a:r>
              <a:rPr sz="2300" spc="-10" dirty="0">
                <a:latin typeface="Gill Sans MT"/>
                <a:cs typeface="Gill Sans MT"/>
              </a:rPr>
              <a:t>protein </a:t>
            </a:r>
            <a:r>
              <a:rPr sz="2300" dirty="0">
                <a:latin typeface="Gill Sans MT"/>
                <a:cs typeface="Gill Sans MT"/>
              </a:rPr>
              <a:t>in  </a:t>
            </a:r>
            <a:r>
              <a:rPr sz="2300" spc="-5" dirty="0">
                <a:latin typeface="Gill Sans MT"/>
                <a:cs typeface="Gill Sans MT"/>
              </a:rPr>
              <a:t>laboratories using cell </a:t>
            </a:r>
            <a:r>
              <a:rPr sz="2300" spc="-10" dirty="0">
                <a:latin typeface="Gill Sans MT"/>
                <a:cs typeface="Gill Sans MT"/>
              </a:rPr>
              <a:t>cultures </a:t>
            </a:r>
            <a:r>
              <a:rPr sz="2300" spc="-5" dirty="0">
                <a:latin typeface="Gill Sans MT"/>
                <a:cs typeface="Gill Sans MT"/>
              </a:rPr>
              <a:t>which </a:t>
            </a:r>
            <a:r>
              <a:rPr sz="2300" spc="-10" dirty="0">
                <a:latin typeface="Gill Sans MT"/>
                <a:cs typeface="Gill Sans MT"/>
              </a:rPr>
              <a:t>forms </a:t>
            </a:r>
            <a:r>
              <a:rPr sz="2300" spc="-5" dirty="0">
                <a:latin typeface="Gill Sans MT"/>
                <a:cs typeface="Gill Sans MT"/>
              </a:rPr>
              <a:t>the </a:t>
            </a:r>
            <a:r>
              <a:rPr sz="2300" spc="-10" dirty="0">
                <a:latin typeface="Gill Sans MT"/>
                <a:cs typeface="Gill Sans MT"/>
              </a:rPr>
              <a:t>viral </a:t>
            </a:r>
            <a:r>
              <a:rPr sz="2300" spc="-5" dirty="0">
                <a:latin typeface="Gill Sans MT"/>
                <a:cs typeface="Gill Sans MT"/>
              </a:rPr>
              <a:t>coat, essential </a:t>
            </a:r>
            <a:r>
              <a:rPr sz="2300" spc="-10" dirty="0">
                <a:latin typeface="Gill Sans MT"/>
                <a:cs typeface="Gill Sans MT"/>
              </a:rPr>
              <a:t>to  </a:t>
            </a:r>
            <a:r>
              <a:rPr sz="2300" spc="-5" dirty="0">
                <a:latin typeface="Gill Sans MT"/>
                <a:cs typeface="Gill Sans MT"/>
              </a:rPr>
              <a:t>trigger the </a:t>
            </a:r>
            <a:r>
              <a:rPr sz="2300" spc="-10" dirty="0">
                <a:latin typeface="Gill Sans MT"/>
                <a:cs typeface="Gill Sans MT"/>
              </a:rPr>
              <a:t>immune response </a:t>
            </a:r>
            <a:r>
              <a:rPr sz="2300" dirty="0">
                <a:latin typeface="Gill Sans MT"/>
                <a:cs typeface="Gill Sans MT"/>
              </a:rPr>
              <a:t>to </a:t>
            </a:r>
            <a:r>
              <a:rPr sz="2300" spc="-10" dirty="0">
                <a:latin typeface="Gill Sans MT"/>
                <a:cs typeface="Gill Sans MT"/>
              </a:rPr>
              <a:t>produce </a:t>
            </a:r>
            <a:r>
              <a:rPr sz="2300" dirty="0">
                <a:latin typeface="Gill Sans MT"/>
                <a:cs typeface="Gill Sans MT"/>
              </a:rPr>
              <a:t>antibodies </a:t>
            </a:r>
            <a:r>
              <a:rPr sz="2300" spc="-10" dirty="0">
                <a:latin typeface="Gill Sans MT"/>
                <a:cs typeface="Gill Sans MT"/>
              </a:rPr>
              <a:t>for </a:t>
            </a:r>
            <a:r>
              <a:rPr sz="2300" spc="-5" dirty="0">
                <a:latin typeface="Gill Sans MT"/>
                <a:cs typeface="Gill Sans MT"/>
              </a:rPr>
              <a:t>inclusion </a:t>
            </a:r>
            <a:r>
              <a:rPr sz="2300" dirty="0">
                <a:latin typeface="Gill Sans MT"/>
                <a:cs typeface="Gill Sans MT"/>
              </a:rPr>
              <a:t>in  </a:t>
            </a:r>
            <a:r>
              <a:rPr sz="2300" spc="-15" dirty="0">
                <a:latin typeface="Gill Sans MT"/>
                <a:cs typeface="Gill Sans MT"/>
              </a:rPr>
              <a:t>immunoassays. </a:t>
            </a:r>
            <a:r>
              <a:rPr sz="2300" spc="-5" dirty="0">
                <a:latin typeface="Gill Sans MT"/>
                <a:cs typeface="Gill Sans MT"/>
              </a:rPr>
              <a:t>There </a:t>
            </a:r>
            <a:r>
              <a:rPr sz="2300" spc="-15" dirty="0">
                <a:latin typeface="Gill Sans MT"/>
                <a:cs typeface="Gill Sans MT"/>
              </a:rPr>
              <a:t>are </a:t>
            </a:r>
            <a:r>
              <a:rPr sz="2300" dirty="0">
                <a:latin typeface="Gill Sans MT"/>
                <a:cs typeface="Gill Sans MT"/>
              </a:rPr>
              <a:t>questions </a:t>
            </a:r>
            <a:r>
              <a:rPr sz="2300" spc="-5" dirty="0">
                <a:latin typeface="Gill Sans MT"/>
                <a:cs typeface="Gill Sans MT"/>
              </a:rPr>
              <a:t>which antigens </a:t>
            </a:r>
            <a:r>
              <a:rPr sz="2300" spc="-10" dirty="0">
                <a:latin typeface="Gill Sans MT"/>
                <a:cs typeface="Gill Sans MT"/>
              </a:rPr>
              <a:t>[proteins] </a:t>
            </a:r>
            <a:r>
              <a:rPr sz="2300" spc="-20" dirty="0">
                <a:latin typeface="Gill Sans MT"/>
                <a:cs typeface="Gill Sans MT"/>
              </a:rPr>
              <a:t>are </a:t>
            </a:r>
            <a:r>
              <a:rPr sz="2300" spc="-5" dirty="0">
                <a:latin typeface="Gill Sans MT"/>
                <a:cs typeface="Gill Sans MT"/>
              </a:rPr>
              <a:t>the best </a:t>
            </a:r>
            <a:r>
              <a:rPr sz="2300" dirty="0">
                <a:latin typeface="Gill Sans MT"/>
                <a:cs typeface="Gill Sans MT"/>
              </a:rPr>
              <a:t>to </a:t>
            </a:r>
            <a:r>
              <a:rPr sz="2300" spc="-5" dirty="0">
                <a:latin typeface="Gill Sans MT"/>
                <a:cs typeface="Gill Sans MT"/>
              </a:rPr>
              <a:t>produce</a:t>
            </a:r>
            <a:r>
              <a:rPr sz="2300" spc="-55" dirty="0">
                <a:latin typeface="Gill Sans MT"/>
                <a:cs typeface="Gill Sans MT"/>
              </a:rPr>
              <a:t> </a:t>
            </a:r>
            <a:r>
              <a:rPr sz="2300" dirty="0">
                <a:latin typeface="Gill Sans MT"/>
                <a:cs typeface="Gill Sans MT"/>
              </a:rPr>
              <a:t>antibodies</a:t>
            </a:r>
            <a:endParaRPr lang="en-US" sz="2300" dirty="0">
              <a:latin typeface="Gill Sans MT"/>
              <a:cs typeface="Gill Sans MT"/>
            </a:endParaRPr>
          </a:p>
          <a:p>
            <a:pPr marL="12065" marR="5080" algn="just">
              <a:spcBef>
                <a:spcPts val="105"/>
              </a:spcBef>
            </a:pPr>
            <a:endParaRPr sz="900" dirty="0">
              <a:latin typeface="Gill Sans MT"/>
              <a:cs typeface="Gill Sans MT"/>
            </a:endParaRPr>
          </a:p>
          <a:p>
            <a:pPr marL="629920" indent="-342900" algn="just">
              <a:spcBef>
                <a:spcPts val="509"/>
              </a:spcBef>
              <a:buFont typeface="Wingdings" panose="05000000000000000000" pitchFamily="2" charset="2"/>
              <a:buChar char="ü"/>
            </a:pPr>
            <a:r>
              <a:rPr sz="2300" b="1" spc="-5" dirty="0">
                <a:latin typeface="Gill Sans MT"/>
                <a:cs typeface="Gill Sans MT"/>
              </a:rPr>
              <a:t>Nucleocapsid</a:t>
            </a:r>
            <a:r>
              <a:rPr sz="2300" b="1" spc="215" dirty="0">
                <a:latin typeface="Gill Sans MT"/>
                <a:cs typeface="Gill Sans MT"/>
              </a:rPr>
              <a:t> </a:t>
            </a:r>
            <a:r>
              <a:rPr sz="2300" b="1" spc="-10" dirty="0">
                <a:latin typeface="Gill Sans MT"/>
                <a:cs typeface="Gill Sans MT"/>
              </a:rPr>
              <a:t>protein</a:t>
            </a:r>
            <a:r>
              <a:rPr sz="2300" spc="-10" dirty="0">
                <a:latin typeface="Gill Sans MT"/>
                <a:cs typeface="Gill Sans MT"/>
              </a:rPr>
              <a:t>:</a:t>
            </a:r>
            <a:r>
              <a:rPr sz="2300" spc="15" dirty="0">
                <a:latin typeface="Gill Sans MT"/>
                <a:cs typeface="Gill Sans MT"/>
              </a:rPr>
              <a:t> </a:t>
            </a:r>
            <a:r>
              <a:rPr sz="2300" spc="-5" dirty="0">
                <a:latin typeface="Gill Sans MT"/>
                <a:cs typeface="Gill Sans MT"/>
              </a:rPr>
              <a:t>the</a:t>
            </a:r>
            <a:r>
              <a:rPr sz="2300" spc="225" dirty="0">
                <a:latin typeface="Gill Sans MT"/>
                <a:cs typeface="Gill Sans MT"/>
              </a:rPr>
              <a:t> </a:t>
            </a:r>
            <a:r>
              <a:rPr sz="2300" spc="-5" dirty="0">
                <a:latin typeface="Gill Sans MT"/>
                <a:cs typeface="Gill Sans MT"/>
              </a:rPr>
              <a:t>most</a:t>
            </a:r>
            <a:r>
              <a:rPr sz="2300" spc="210" dirty="0">
                <a:latin typeface="Gill Sans MT"/>
                <a:cs typeface="Gill Sans MT"/>
              </a:rPr>
              <a:t> </a:t>
            </a:r>
            <a:r>
              <a:rPr sz="2300" spc="-5" dirty="0">
                <a:latin typeface="Gill Sans MT"/>
                <a:cs typeface="Gill Sans MT"/>
              </a:rPr>
              <a:t>abundant</a:t>
            </a:r>
            <a:r>
              <a:rPr sz="2300" spc="210" dirty="0">
                <a:latin typeface="Gill Sans MT"/>
                <a:cs typeface="Gill Sans MT"/>
              </a:rPr>
              <a:t> </a:t>
            </a:r>
            <a:r>
              <a:rPr sz="2300" dirty="0">
                <a:latin typeface="Gill Sans MT"/>
                <a:cs typeface="Gill Sans MT"/>
              </a:rPr>
              <a:t>viral</a:t>
            </a:r>
            <a:r>
              <a:rPr sz="2300" spc="200" dirty="0">
                <a:latin typeface="Gill Sans MT"/>
                <a:cs typeface="Gill Sans MT"/>
              </a:rPr>
              <a:t> </a:t>
            </a:r>
            <a:r>
              <a:rPr sz="2300" spc="-10" dirty="0">
                <a:latin typeface="Gill Sans MT"/>
                <a:cs typeface="Gill Sans MT"/>
              </a:rPr>
              <a:t>protein,</a:t>
            </a:r>
            <a:r>
              <a:rPr sz="2300" spc="20" dirty="0">
                <a:latin typeface="Gill Sans MT"/>
                <a:cs typeface="Gill Sans MT"/>
              </a:rPr>
              <a:t> </a:t>
            </a:r>
            <a:r>
              <a:rPr sz="2300" spc="-5" dirty="0">
                <a:latin typeface="Gill Sans MT"/>
                <a:cs typeface="Gill Sans MT"/>
              </a:rPr>
              <a:t>which</a:t>
            </a:r>
            <a:r>
              <a:rPr sz="2300" spc="204" dirty="0">
                <a:latin typeface="Gill Sans MT"/>
                <a:cs typeface="Gill Sans MT"/>
              </a:rPr>
              <a:t> </a:t>
            </a:r>
            <a:r>
              <a:rPr sz="2300" spc="-5" dirty="0">
                <a:latin typeface="Gill Sans MT"/>
                <a:cs typeface="Gill Sans MT"/>
              </a:rPr>
              <a:t>means</a:t>
            </a:r>
            <a:r>
              <a:rPr sz="2300" spc="200" dirty="0">
                <a:latin typeface="Gill Sans MT"/>
                <a:cs typeface="Gill Sans MT"/>
              </a:rPr>
              <a:t> </a:t>
            </a:r>
            <a:r>
              <a:rPr sz="2300" spc="-40" dirty="0">
                <a:latin typeface="Gill Sans MT"/>
                <a:cs typeface="Gill Sans MT"/>
              </a:rPr>
              <a:t>it’s</a:t>
            </a:r>
            <a:r>
              <a:rPr lang="en-US" sz="2300" dirty="0">
                <a:latin typeface="Gill Sans MT"/>
                <a:cs typeface="Gill Sans MT"/>
              </a:rPr>
              <a:t> </a:t>
            </a:r>
            <a:r>
              <a:rPr sz="2300" spc="-5" dirty="0">
                <a:latin typeface="Gill Sans MT"/>
                <a:cs typeface="Gill Sans MT"/>
              </a:rPr>
              <a:t>easy to detect, but less</a:t>
            </a:r>
            <a:r>
              <a:rPr sz="2300" spc="-175" dirty="0">
                <a:latin typeface="Gill Sans MT"/>
                <a:cs typeface="Gill Sans MT"/>
              </a:rPr>
              <a:t> </a:t>
            </a:r>
            <a:r>
              <a:rPr sz="2300" spc="-5" dirty="0">
                <a:latin typeface="Gill Sans MT"/>
                <a:cs typeface="Gill Sans MT"/>
              </a:rPr>
              <a:t>specific</a:t>
            </a:r>
            <a:endParaRPr sz="2300" dirty="0">
              <a:latin typeface="Gill Sans MT"/>
              <a:cs typeface="Gill Sans MT"/>
            </a:endParaRPr>
          </a:p>
          <a:p>
            <a:pPr marL="629920" marR="5080" indent="-342900" algn="just">
              <a:spcBef>
                <a:spcPts val="505"/>
              </a:spcBef>
              <a:buFont typeface="Wingdings" panose="05000000000000000000" pitchFamily="2" charset="2"/>
              <a:buChar char="ü"/>
            </a:pPr>
            <a:r>
              <a:rPr sz="2300" b="1" spc="-15" dirty="0">
                <a:latin typeface="Gill Sans MT"/>
                <a:cs typeface="Gill Sans MT"/>
              </a:rPr>
              <a:t>Spike </a:t>
            </a:r>
            <a:r>
              <a:rPr sz="2300" b="1" spc="-10" dirty="0">
                <a:latin typeface="Gill Sans MT"/>
                <a:cs typeface="Gill Sans MT"/>
              </a:rPr>
              <a:t>protein</a:t>
            </a:r>
            <a:r>
              <a:rPr sz="2300" spc="-10" dirty="0">
                <a:latin typeface="Gill Sans MT"/>
                <a:cs typeface="Gill Sans MT"/>
              </a:rPr>
              <a:t>: </a:t>
            </a:r>
            <a:r>
              <a:rPr sz="2300" spc="-15" dirty="0">
                <a:latin typeface="Gill Sans MT"/>
                <a:cs typeface="Gill Sans MT"/>
              </a:rPr>
              <a:t>more </a:t>
            </a:r>
            <a:r>
              <a:rPr sz="2300" dirty="0">
                <a:latin typeface="Gill Sans MT"/>
                <a:cs typeface="Gill Sans MT"/>
              </a:rPr>
              <a:t>specific, </a:t>
            </a:r>
            <a:r>
              <a:rPr sz="2300" spc="-15" dirty="0">
                <a:latin typeface="Gill Sans MT"/>
                <a:cs typeface="Gill Sans MT"/>
              </a:rPr>
              <a:t>more </a:t>
            </a:r>
            <a:r>
              <a:rPr sz="2300" spc="-5" dirty="0">
                <a:latin typeface="Gill Sans MT"/>
                <a:cs typeface="Gill Sans MT"/>
              </a:rPr>
              <a:t>divergent but which </a:t>
            </a:r>
            <a:r>
              <a:rPr sz="2300" spc="5" dirty="0">
                <a:latin typeface="Gill Sans MT"/>
                <a:cs typeface="Gill Sans MT"/>
              </a:rPr>
              <a:t>part </a:t>
            </a:r>
            <a:r>
              <a:rPr sz="2300" spc="-5" dirty="0">
                <a:latin typeface="Gill Sans MT"/>
                <a:cs typeface="Gill Sans MT"/>
              </a:rPr>
              <a:t>of it to be   used is less</a:t>
            </a:r>
            <a:r>
              <a:rPr sz="2300" spc="-45" dirty="0">
                <a:latin typeface="Gill Sans MT"/>
                <a:cs typeface="Gill Sans MT"/>
              </a:rPr>
              <a:t> </a:t>
            </a:r>
            <a:r>
              <a:rPr sz="2300" spc="-5" dirty="0">
                <a:latin typeface="Gill Sans MT"/>
                <a:cs typeface="Gill Sans MT"/>
              </a:rPr>
              <a:t>obvious</a:t>
            </a:r>
            <a:endParaRPr lang="en-US" sz="2300" spc="-5" dirty="0">
              <a:latin typeface="Gill Sans MT"/>
              <a:cs typeface="Gill Sans MT"/>
            </a:endParaRPr>
          </a:p>
          <a:p>
            <a:pPr marL="287020" marR="5080" algn="just">
              <a:spcBef>
                <a:spcPts val="505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354965" marR="5080" indent="-342900" algn="just">
              <a:buFont typeface="Arial" panose="020B0604020202020204" pitchFamily="34" charset="0"/>
              <a:buChar char="•"/>
            </a:pPr>
            <a:r>
              <a:rPr sz="2300" spc="-5" dirty="0">
                <a:solidFill>
                  <a:srgbClr val="C00000"/>
                </a:solidFill>
                <a:latin typeface="Gill Sans MT"/>
                <a:cs typeface="Gill Sans MT"/>
              </a:rPr>
              <a:t>False </a:t>
            </a:r>
            <a:r>
              <a:rPr sz="2300" spc="-10" dirty="0">
                <a:solidFill>
                  <a:srgbClr val="C00000"/>
                </a:solidFill>
                <a:latin typeface="Gill Sans MT"/>
                <a:cs typeface="Gill Sans MT"/>
              </a:rPr>
              <a:t>positive </a:t>
            </a:r>
            <a:r>
              <a:rPr sz="2300" spc="-5" dirty="0">
                <a:solidFill>
                  <a:srgbClr val="C00000"/>
                </a:solidFill>
                <a:latin typeface="Gill Sans MT"/>
                <a:cs typeface="Gill Sans MT"/>
              </a:rPr>
              <a:t>results: </a:t>
            </a:r>
            <a:r>
              <a:rPr sz="2300" dirty="0">
                <a:latin typeface="Gill Sans MT"/>
                <a:cs typeface="Gill Sans MT"/>
              </a:rPr>
              <a:t>due to </a:t>
            </a:r>
            <a:r>
              <a:rPr sz="2300" spc="-15" dirty="0">
                <a:latin typeface="Gill Sans MT"/>
                <a:cs typeface="Gill Sans MT"/>
              </a:rPr>
              <a:t>cross  </a:t>
            </a:r>
            <a:r>
              <a:rPr sz="2300" spc="-10" dirty="0">
                <a:latin typeface="Gill Sans MT"/>
                <a:cs typeface="Gill Sans MT"/>
              </a:rPr>
              <a:t>reactivity </a:t>
            </a:r>
            <a:r>
              <a:rPr sz="2300" dirty="0">
                <a:latin typeface="Gill Sans MT"/>
                <a:cs typeface="Gill Sans MT"/>
              </a:rPr>
              <a:t>to </a:t>
            </a:r>
            <a:r>
              <a:rPr sz="2300" spc="-5" dirty="0">
                <a:latin typeface="Gill Sans MT"/>
                <a:cs typeface="Gill Sans MT"/>
              </a:rPr>
              <a:t>other </a:t>
            </a:r>
            <a:r>
              <a:rPr sz="2300" spc="-20" dirty="0">
                <a:latin typeface="Gill Sans MT"/>
                <a:cs typeface="Gill Sans MT"/>
              </a:rPr>
              <a:t>coronavirus  </a:t>
            </a:r>
            <a:r>
              <a:rPr sz="2300" spc="-5" dirty="0">
                <a:latin typeface="Gill Sans MT"/>
                <a:cs typeface="Gill Sans MT"/>
              </a:rPr>
              <a:t>infections; </a:t>
            </a:r>
            <a:r>
              <a:rPr sz="2300" dirty="0">
                <a:latin typeface="Gill Sans MT"/>
                <a:cs typeface="Gill Sans MT"/>
              </a:rPr>
              <a:t>amino </a:t>
            </a:r>
            <a:r>
              <a:rPr sz="2300" spc="-5" dirty="0">
                <a:latin typeface="Gill Sans MT"/>
                <a:cs typeface="Gill Sans MT"/>
              </a:rPr>
              <a:t>acids of </a:t>
            </a:r>
            <a:r>
              <a:rPr sz="2300" dirty="0">
                <a:latin typeface="Gill Sans MT"/>
                <a:cs typeface="Gill Sans MT"/>
              </a:rPr>
              <a:t>the </a:t>
            </a:r>
            <a:r>
              <a:rPr sz="2300" spc="-10" dirty="0">
                <a:latin typeface="Gill Sans MT"/>
                <a:cs typeface="Gill Sans MT"/>
              </a:rPr>
              <a:t>spike proteins </a:t>
            </a:r>
            <a:r>
              <a:rPr sz="2300" dirty="0">
                <a:latin typeface="Gill Sans MT"/>
                <a:cs typeface="Gill Sans MT"/>
              </a:rPr>
              <a:t>of </a:t>
            </a:r>
            <a:r>
              <a:rPr sz="2300" spc="-5" dirty="0">
                <a:latin typeface="Gill Sans MT"/>
                <a:cs typeface="Gill Sans MT"/>
              </a:rPr>
              <a:t>SARS </a:t>
            </a:r>
            <a:r>
              <a:rPr sz="2300" dirty="0">
                <a:latin typeface="Gill Sans MT"/>
                <a:cs typeface="Gill Sans MT"/>
              </a:rPr>
              <a:t>and the </a:t>
            </a:r>
            <a:r>
              <a:rPr sz="2300" spc="-15" dirty="0">
                <a:latin typeface="Gill Sans MT"/>
                <a:cs typeface="Gill Sans MT"/>
              </a:rPr>
              <a:t>COVID-19 </a:t>
            </a:r>
            <a:r>
              <a:rPr sz="2300" spc="525" dirty="0">
                <a:latin typeface="Gill Sans MT"/>
                <a:cs typeface="Gill Sans MT"/>
              </a:rPr>
              <a:t> </a:t>
            </a:r>
            <a:r>
              <a:rPr sz="2300" spc="-5" dirty="0">
                <a:latin typeface="Gill Sans MT"/>
                <a:cs typeface="Gill Sans MT"/>
              </a:rPr>
              <a:t>virus, </a:t>
            </a:r>
            <a:r>
              <a:rPr sz="2300" spc="-30" dirty="0">
                <a:latin typeface="Gill Sans MT"/>
                <a:cs typeface="Gill Sans MT"/>
              </a:rPr>
              <a:t>there’s </a:t>
            </a:r>
            <a:r>
              <a:rPr sz="2300" dirty="0">
                <a:latin typeface="Gill Sans MT"/>
                <a:cs typeface="Gill Sans MT"/>
              </a:rPr>
              <a:t>a </a:t>
            </a:r>
            <a:r>
              <a:rPr sz="2300" dirty="0">
                <a:solidFill>
                  <a:srgbClr val="C00000"/>
                </a:solidFill>
                <a:latin typeface="Gill Sans MT"/>
                <a:cs typeface="Gill Sans MT"/>
              </a:rPr>
              <a:t>75% </a:t>
            </a:r>
            <a:r>
              <a:rPr lang="en-US" sz="2300" spc="-5" dirty="0">
                <a:solidFill>
                  <a:srgbClr val="C00000"/>
                </a:solidFill>
                <a:latin typeface="Gill Sans MT"/>
                <a:cs typeface="Gill Sans MT"/>
              </a:rPr>
              <a:t>probability</a:t>
            </a:r>
            <a:r>
              <a:rPr sz="2300" spc="-5" dirty="0">
                <a:solidFill>
                  <a:srgbClr val="C00000"/>
                </a:solidFill>
                <a:latin typeface="Gill Sans MT"/>
                <a:cs typeface="Gill Sans MT"/>
              </a:rPr>
              <a:t> </a:t>
            </a:r>
            <a:r>
              <a:rPr sz="2300" dirty="0">
                <a:latin typeface="Gill Sans MT"/>
                <a:cs typeface="Gill Sans MT"/>
              </a:rPr>
              <a:t>and </a:t>
            </a:r>
            <a:r>
              <a:rPr sz="2300" spc="-15" dirty="0">
                <a:latin typeface="Gill Sans MT"/>
                <a:cs typeface="Gill Sans MT"/>
              </a:rPr>
              <a:t>overall </a:t>
            </a:r>
            <a:r>
              <a:rPr sz="2300" spc="-10" dirty="0">
                <a:latin typeface="Gill Sans MT"/>
                <a:cs typeface="Gill Sans MT"/>
              </a:rPr>
              <a:t>figure </a:t>
            </a:r>
            <a:r>
              <a:rPr sz="2300" spc="-15" dirty="0">
                <a:latin typeface="Gill Sans MT"/>
                <a:cs typeface="Gill Sans MT"/>
              </a:rPr>
              <a:t>for </a:t>
            </a:r>
            <a:r>
              <a:rPr sz="2300" spc="-5" dirty="0">
                <a:latin typeface="Gill Sans MT"/>
                <a:cs typeface="Gill Sans MT"/>
              </a:rPr>
              <a:t>common cold-causing  </a:t>
            </a:r>
            <a:r>
              <a:rPr sz="2300" spc="-10" dirty="0">
                <a:latin typeface="Gill Sans MT"/>
                <a:cs typeface="Gill Sans MT"/>
              </a:rPr>
              <a:t>coronaviruses </a:t>
            </a:r>
            <a:r>
              <a:rPr sz="2300" dirty="0">
                <a:solidFill>
                  <a:srgbClr val="C00000"/>
                </a:solidFill>
                <a:latin typeface="Gill Sans MT"/>
                <a:cs typeface="Gill Sans MT"/>
              </a:rPr>
              <a:t>is about</a:t>
            </a:r>
            <a:r>
              <a:rPr sz="2300" spc="-105" dirty="0">
                <a:solidFill>
                  <a:srgbClr val="C00000"/>
                </a:solidFill>
                <a:latin typeface="Gill Sans MT"/>
                <a:cs typeface="Gill Sans MT"/>
              </a:rPr>
              <a:t> </a:t>
            </a:r>
            <a:r>
              <a:rPr sz="2300" spc="5" dirty="0">
                <a:solidFill>
                  <a:srgbClr val="C00000"/>
                </a:solidFill>
                <a:latin typeface="Gill Sans MT"/>
                <a:cs typeface="Gill Sans MT"/>
              </a:rPr>
              <a:t>50–60%</a:t>
            </a:r>
            <a:r>
              <a:rPr lang="en-US" sz="2300" spc="5" dirty="0">
                <a:solidFill>
                  <a:srgbClr val="C00000"/>
                </a:solidFill>
                <a:latin typeface="Gill Sans MT"/>
                <a:cs typeface="Gill Sans MT"/>
              </a:rPr>
              <a:t>.</a:t>
            </a:r>
          </a:p>
          <a:p>
            <a:pPr marL="12065" marR="5080" algn="just"/>
            <a:endParaRPr sz="2200" dirty="0">
              <a:latin typeface="Gill Sans MT"/>
              <a:cs typeface="Gill Sans MT"/>
            </a:endParaRPr>
          </a:p>
        </p:txBody>
      </p:sp>
      <p:pic>
        <p:nvPicPr>
          <p:cNvPr id="5" name="Picture 2" descr="Research Limitations Cli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558" y="2163929"/>
            <a:ext cx="3304903" cy="21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021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74340" y="171645"/>
            <a:ext cx="5957570" cy="5674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lvl="1" algn="ctr" rtl="0">
              <a:lnSpc>
                <a:spcPct val="100000"/>
              </a:lnSpc>
              <a:spcBef>
                <a:spcPts val="105"/>
              </a:spcBef>
            </a:pPr>
            <a:r>
              <a:rPr lang="en-US" sz="3600" b="1" dirty="0">
                <a:solidFill>
                  <a:schemeClr val="accent1"/>
                </a:solidFill>
                <a:latin typeface="Gill Sans MT" panose="020B0502020104020203" pitchFamily="34" charset="0"/>
              </a:rPr>
              <a:t>State specific Action Points</a:t>
            </a:r>
            <a:endParaRPr sz="3600" b="1" dirty="0">
              <a:solidFill>
                <a:schemeClr val="accent1"/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6389" y="1074548"/>
            <a:ext cx="11351622" cy="57829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5080" indent="-342900"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287020" algn="l"/>
                <a:tab pos="843280" algn="l"/>
                <a:tab pos="1511935" algn="l"/>
                <a:tab pos="2527300" algn="l"/>
                <a:tab pos="3166110" algn="l"/>
                <a:tab pos="4242435" algn="l"/>
                <a:tab pos="4643120" algn="l"/>
                <a:tab pos="6446520" algn="l"/>
                <a:tab pos="6850380" algn="l"/>
              </a:tabLst>
            </a:pPr>
            <a:r>
              <a:rPr lang="en-US" sz="2500" spc="-5" dirty="0">
                <a:latin typeface="Gill Sans MT"/>
                <a:cs typeface="Gill Sans MT"/>
              </a:rPr>
              <a:t>R</a:t>
            </a:r>
            <a:r>
              <a:rPr sz="2500" spc="-5" dirty="0">
                <a:latin typeface="Gill Sans MT"/>
                <a:cs typeface="Gill Sans MT"/>
              </a:rPr>
              <a:t>apid</a:t>
            </a:r>
            <a:r>
              <a:rPr lang="en-US" sz="2500" spc="-5" dirty="0">
                <a:latin typeface="Gill Sans MT"/>
                <a:cs typeface="Gill Sans MT"/>
              </a:rPr>
              <a:t> </a:t>
            </a:r>
            <a:r>
              <a:rPr sz="2500" spc="-5" dirty="0">
                <a:latin typeface="Gill Sans MT"/>
                <a:cs typeface="Gill Sans MT"/>
              </a:rPr>
              <a:t>antibody</a:t>
            </a:r>
            <a:r>
              <a:rPr lang="en-US" sz="2500" spc="-5" dirty="0">
                <a:latin typeface="Gill Sans MT"/>
                <a:cs typeface="Gill Sans MT"/>
              </a:rPr>
              <a:t> </a:t>
            </a:r>
            <a:r>
              <a:rPr sz="2500" spc="-5" dirty="0">
                <a:latin typeface="Gill Sans MT"/>
                <a:cs typeface="Gill Sans MT"/>
              </a:rPr>
              <a:t>tests</a:t>
            </a:r>
            <a:r>
              <a:rPr lang="en-US" sz="2500" spc="-5" dirty="0">
                <a:latin typeface="Gill Sans MT"/>
                <a:cs typeface="Gill Sans MT"/>
              </a:rPr>
              <a:t> </a:t>
            </a:r>
            <a:r>
              <a:rPr sz="2500" spc="-5" dirty="0">
                <a:latin typeface="Gill Sans MT"/>
                <a:cs typeface="Gill Sans MT"/>
              </a:rPr>
              <a:t>approved</a:t>
            </a:r>
            <a:r>
              <a:rPr lang="en-US" sz="2500" spc="-5" dirty="0">
                <a:latin typeface="Gill Sans MT"/>
                <a:cs typeface="Gill Sans MT"/>
              </a:rPr>
              <a:t> </a:t>
            </a:r>
            <a:r>
              <a:rPr sz="2500" spc="-5" dirty="0">
                <a:latin typeface="Gill Sans MT"/>
                <a:cs typeface="Gill Sans MT"/>
              </a:rPr>
              <a:t>by</a:t>
            </a:r>
            <a:r>
              <a:rPr lang="en-US" sz="2500" spc="-5" dirty="0">
                <a:latin typeface="Gill Sans MT"/>
                <a:cs typeface="Gill Sans MT"/>
              </a:rPr>
              <a:t> </a:t>
            </a:r>
            <a:r>
              <a:rPr sz="2500" spc="-5" dirty="0">
                <a:latin typeface="Gill Sans MT"/>
                <a:cs typeface="Gill Sans MT"/>
              </a:rPr>
              <a:t>US-FDA/</a:t>
            </a:r>
            <a:r>
              <a:rPr lang="en-US" sz="2500" spc="-5" dirty="0">
                <a:latin typeface="Gill Sans MT"/>
                <a:cs typeface="Gill Sans MT"/>
              </a:rPr>
              <a:t> </a:t>
            </a:r>
            <a:r>
              <a:rPr sz="2500" spc="-5" dirty="0">
                <a:latin typeface="Gill Sans MT"/>
                <a:cs typeface="Gill Sans MT"/>
              </a:rPr>
              <a:t>CE-IVD</a:t>
            </a:r>
            <a:r>
              <a:rPr lang="en-US" sz="2500" spc="-5" dirty="0">
                <a:latin typeface="Gill Sans MT"/>
                <a:cs typeface="Gill Sans MT"/>
              </a:rPr>
              <a:t> </a:t>
            </a:r>
            <a:r>
              <a:rPr sz="2500" spc="-5" dirty="0">
                <a:latin typeface="Gill Sans MT"/>
                <a:cs typeface="Gill Sans MT"/>
              </a:rPr>
              <a:t>or</a:t>
            </a:r>
            <a:r>
              <a:rPr lang="en-US" sz="2500" spc="-5" dirty="0">
                <a:latin typeface="Gill Sans MT"/>
                <a:cs typeface="Gill Sans MT"/>
              </a:rPr>
              <a:t> </a:t>
            </a:r>
            <a:r>
              <a:rPr sz="2500" spc="-5" dirty="0">
                <a:latin typeface="Gill Sans MT"/>
                <a:cs typeface="Gill Sans MT"/>
              </a:rPr>
              <a:t>non-CE-IVD</a:t>
            </a:r>
            <a:r>
              <a:rPr lang="en-US" sz="2500" spc="-5" dirty="0">
                <a:latin typeface="Gill Sans MT"/>
                <a:cs typeface="Gill Sans MT"/>
              </a:rPr>
              <a:t> </a:t>
            </a:r>
            <a:r>
              <a:rPr sz="2500" spc="-5" dirty="0">
                <a:latin typeface="Gill Sans MT"/>
                <a:cs typeface="Gill Sans MT"/>
              </a:rPr>
              <a:t>validated by ICMR-NIV with marketing approval by DCGI </a:t>
            </a:r>
            <a:r>
              <a:rPr lang="en-US" sz="2500" spc="-5" dirty="0">
                <a:latin typeface="Gill Sans MT"/>
                <a:cs typeface="Gill Sans MT"/>
              </a:rPr>
              <a:t>to </a:t>
            </a:r>
            <a:r>
              <a:rPr sz="2500" spc="-5" dirty="0">
                <a:latin typeface="Gill Sans MT"/>
                <a:cs typeface="Gill Sans MT"/>
              </a:rPr>
              <a:t>be used</a:t>
            </a:r>
          </a:p>
          <a:p>
            <a:pPr marL="354965" marR="508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sz="2500" spc="-5" dirty="0">
                <a:solidFill>
                  <a:srgbClr val="C00000"/>
                </a:solidFill>
                <a:latin typeface="Gill Sans MT"/>
                <a:cs typeface="Gill Sans MT"/>
              </a:rPr>
              <a:t>In order to ensure that all such cases are monitored and necessary action is  initiated with respect to infectious disease management, details of all test</a:t>
            </a:r>
            <a:r>
              <a:rPr lang="en-US" sz="2500" spc="-5" dirty="0">
                <a:solidFill>
                  <a:srgbClr val="C00000"/>
                </a:solidFill>
                <a:latin typeface="Gill Sans MT"/>
                <a:cs typeface="Gill Sans MT"/>
              </a:rPr>
              <a:t> r</a:t>
            </a:r>
            <a:r>
              <a:rPr sz="2500" spc="-5" dirty="0">
                <a:solidFill>
                  <a:srgbClr val="C00000"/>
                </a:solidFill>
                <a:latin typeface="Gill Sans MT"/>
                <a:cs typeface="Gill Sans MT"/>
              </a:rPr>
              <a:t>esults shall be uploaded in ICMR portal</a:t>
            </a:r>
          </a:p>
          <a:p>
            <a:pPr marL="354965" marR="508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sz="2500" spc="-5" dirty="0">
                <a:solidFill>
                  <a:srgbClr val="C00000"/>
                </a:solidFill>
                <a:latin typeface="Gill Sans MT"/>
                <a:cs typeface="Gill Sans MT"/>
              </a:rPr>
              <a:t>All such organizations are duty bound to register themselves </a:t>
            </a:r>
            <a:r>
              <a:rPr lang="en-US" sz="2500" spc="-5" dirty="0">
                <a:solidFill>
                  <a:srgbClr val="C00000"/>
                </a:solidFill>
                <a:latin typeface="Gill Sans MT"/>
                <a:cs typeface="Gill Sans MT"/>
              </a:rPr>
              <a:t>on</a:t>
            </a:r>
            <a:r>
              <a:rPr sz="2500" spc="-5" dirty="0">
                <a:solidFill>
                  <a:srgbClr val="C00000"/>
                </a:solidFill>
                <a:latin typeface="Gill Sans MT"/>
                <a:cs typeface="Gill Sans MT"/>
              </a:rPr>
              <a:t> ICMR portal  and upload the data in real-time</a:t>
            </a:r>
          </a:p>
          <a:p>
            <a:pPr marL="354965" marR="508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500" spc="-5" dirty="0">
                <a:latin typeface="Gill Sans MT"/>
                <a:cs typeface="Gill Sans MT"/>
              </a:rPr>
              <a:t>In case of f</a:t>
            </a:r>
            <a:r>
              <a:rPr sz="2500" spc="-5" dirty="0">
                <a:latin typeface="Gill Sans MT"/>
                <a:cs typeface="Gill Sans MT"/>
              </a:rPr>
              <a:t>ailure to do so, they will be held liable to action under Disaster Management  Act, 2005</a:t>
            </a:r>
            <a:endParaRPr lang="en-US" sz="2500" spc="-5" dirty="0">
              <a:latin typeface="Gill Sans MT"/>
              <a:cs typeface="Gill Sans MT"/>
            </a:endParaRPr>
          </a:p>
          <a:p>
            <a:pPr marL="354965" marR="508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500" spc="-5" dirty="0">
                <a:solidFill>
                  <a:srgbClr val="C00000"/>
                </a:solidFill>
                <a:latin typeface="Gill Sans MT"/>
                <a:cs typeface="Gill Sans MT"/>
              </a:rPr>
              <a:t>Follow up action to be determined as per the State protocols </a:t>
            </a:r>
          </a:p>
          <a:p>
            <a:pPr marL="354965" marR="508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500" spc="-5" dirty="0">
                <a:latin typeface="Gill Sans MT"/>
                <a:cs typeface="Gill Sans MT"/>
              </a:rPr>
              <a:t>Govt. of Kerala COVID-19 guidelines for conducting tests to identify community transmission can used as reference</a:t>
            </a:r>
          </a:p>
          <a:p>
            <a:pPr marL="12065" marR="5080">
              <a:spcAft>
                <a:spcPts val="1000"/>
              </a:spcAft>
            </a:pPr>
            <a:r>
              <a:rPr lang="en-US" sz="2500" spc="-5" dirty="0">
                <a:solidFill>
                  <a:srgbClr val="C00000"/>
                </a:solidFill>
                <a:latin typeface="Gill Sans MT"/>
                <a:cs typeface="Gill Sans M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589546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65502" y="197771"/>
            <a:ext cx="2838630" cy="5674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3600" kern="0" dirty="0"/>
              <a:t>Reference</a:t>
            </a:r>
            <a:r>
              <a:rPr lang="en-US" sz="3600" kern="0" dirty="0"/>
              <a:t>s</a:t>
            </a:r>
            <a:endParaRPr sz="3600" kern="0" dirty="0"/>
          </a:p>
        </p:txBody>
      </p:sp>
      <p:sp>
        <p:nvSpPr>
          <p:cNvPr id="3" name="object 3"/>
          <p:cNvSpPr txBox="1"/>
          <p:nvPr/>
        </p:nvSpPr>
        <p:spPr>
          <a:xfrm>
            <a:off x="509451" y="1165834"/>
            <a:ext cx="10750732" cy="5786199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355600" indent="-342900">
              <a:spcBef>
                <a:spcPts val="7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287020" algn="l"/>
              </a:tabLst>
            </a:pPr>
            <a:r>
              <a:rPr sz="2600" dirty="0">
                <a:latin typeface="Gill Sans MT" panose="020B0502020104020203" pitchFamily="34" charset="0"/>
                <a:cs typeface="Gill Sans MT"/>
              </a:rPr>
              <a:t>Indian Council of </a:t>
            </a:r>
            <a:r>
              <a:rPr sz="2600" spc="-5" dirty="0">
                <a:latin typeface="Gill Sans MT" panose="020B0502020104020203" pitchFamily="34" charset="0"/>
                <a:cs typeface="Gill Sans MT"/>
              </a:rPr>
              <a:t>Medical Research</a:t>
            </a:r>
            <a:r>
              <a:rPr sz="2600" spc="-10" dirty="0">
                <a:latin typeface="Gill Sans MT" panose="020B0502020104020203" pitchFamily="34" charset="0"/>
                <a:cs typeface="Gill Sans MT"/>
              </a:rPr>
              <a:t> </a:t>
            </a:r>
            <a:r>
              <a:rPr sz="2600" u="sng" spc="-10" dirty="0">
                <a:solidFill>
                  <a:srgbClr val="B192C9"/>
                </a:solidFill>
                <a:uFill>
                  <a:solidFill>
                    <a:srgbClr val="B192C9"/>
                  </a:solidFill>
                </a:uFill>
                <a:latin typeface="Gill Sans MT" panose="020B0502020104020203" pitchFamily="34" charset="0"/>
                <a:cs typeface="Gill Sans MT"/>
                <a:hlinkClick r:id="rId2"/>
              </a:rPr>
              <a:t>https://icmr.nic.in/content/covid-19</a:t>
            </a:r>
            <a:endParaRPr lang="en-US" sz="2600" u="sng" spc="-10" dirty="0">
              <a:solidFill>
                <a:srgbClr val="B192C9"/>
              </a:solidFill>
              <a:uFill>
                <a:solidFill>
                  <a:srgbClr val="B192C9"/>
                </a:solidFill>
              </a:uFill>
              <a:latin typeface="Gill Sans MT" panose="020B0502020104020203" pitchFamily="34" charset="0"/>
              <a:cs typeface="Gill Sans MT"/>
            </a:endParaRPr>
          </a:p>
          <a:p>
            <a:pPr marL="355600" indent="-342900">
              <a:spcBef>
                <a:spcPts val="7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287020" algn="l"/>
              </a:tabLst>
            </a:pPr>
            <a:r>
              <a:rPr lang="en-US" sz="2600" dirty="0">
                <a:latin typeface="Gill Sans MT" panose="020B0502020104020203" pitchFamily="34" charset="0"/>
                <a:cs typeface="Gill Sans MT"/>
              </a:rPr>
              <a:t>Rapid IgM-IgG Combined Antibody test for Coronavirus brochure, </a:t>
            </a:r>
            <a:r>
              <a:rPr lang="en-US" sz="2600" dirty="0" err="1">
                <a:latin typeface="Gill Sans MT" panose="020B0502020104020203" pitchFamily="34" charset="0"/>
                <a:cs typeface="Gill Sans MT"/>
              </a:rPr>
              <a:t>Biomedomics</a:t>
            </a:r>
            <a:r>
              <a:rPr lang="en-US" sz="2600" dirty="0">
                <a:latin typeface="Gill Sans MT" panose="020B0502020104020203" pitchFamily="34" charset="0"/>
                <a:cs typeface="Gill Sans MT"/>
              </a:rPr>
              <a:t>. (Approved by ICMR) </a:t>
            </a:r>
            <a:r>
              <a:rPr lang="en-US" sz="2600" dirty="0">
                <a:latin typeface="Gill Sans MT" panose="020B0502020104020203" pitchFamily="34" charset="0"/>
                <a:hlinkClick r:id="rId3"/>
              </a:rPr>
              <a:t>https://www.oxfordbiosystems.com/Portals/0/PDF/Biomedomics/COVID19_flyer.pdf</a:t>
            </a:r>
            <a:endParaRPr lang="en-US" sz="2600" dirty="0">
              <a:latin typeface="Gill Sans MT" panose="020B0502020104020203" pitchFamily="34" charset="0"/>
            </a:endParaRPr>
          </a:p>
          <a:p>
            <a:pPr marL="355600" indent="-342900">
              <a:spcBef>
                <a:spcPts val="7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287020" algn="l"/>
              </a:tabLst>
            </a:pPr>
            <a:r>
              <a:rPr lang="en-US" sz="2600" dirty="0">
                <a:latin typeface="Gill Sans MT" panose="020B0502020104020203" pitchFamily="34" charset="0"/>
              </a:rPr>
              <a:t>COVID-19 Guidelines for conducting tests to identify community transmission, Health &amp; Family Welfare Department , Government of Kerala</a:t>
            </a:r>
          </a:p>
          <a:p>
            <a:pPr marL="355600" indent="-342900">
              <a:spcBef>
                <a:spcPts val="7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287020" algn="l"/>
              </a:tabLst>
            </a:pPr>
            <a:endParaRPr lang="en-US" sz="2600" dirty="0">
              <a:latin typeface="Gill Sans MT" panose="020B0502020104020203" pitchFamily="34" charset="0"/>
            </a:endParaRPr>
          </a:p>
          <a:p>
            <a:pPr marL="355600" indent="-342900">
              <a:spcBef>
                <a:spcPts val="7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287020" algn="l"/>
              </a:tabLst>
            </a:pPr>
            <a:endParaRPr lang="en-US" sz="2600" dirty="0">
              <a:latin typeface="Gill Sans MT" panose="020B0502020104020203" pitchFamily="34" charset="0"/>
              <a:cs typeface="Gill Sans MT"/>
            </a:endParaRPr>
          </a:p>
          <a:p>
            <a:pPr marL="355600" indent="-342900">
              <a:spcBef>
                <a:spcPts val="7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287020" algn="l"/>
              </a:tabLst>
            </a:pPr>
            <a:endParaRPr sz="2600" dirty="0">
              <a:latin typeface="Gill Sans MT"/>
              <a:cs typeface="Gill Sans MT"/>
            </a:endParaRPr>
          </a:p>
          <a:p>
            <a:pPr marL="12700">
              <a:spcBef>
                <a:spcPts val="605"/>
              </a:spcBef>
              <a:spcAft>
                <a:spcPts val="1000"/>
              </a:spcAft>
              <a:tabLst>
                <a:tab pos="287020" algn="l"/>
              </a:tabLst>
            </a:pPr>
            <a:endParaRPr sz="2600" dirty="0"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8717525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 descr="E:\AjithPersonal\USAID\Kritika\Corona\Thanks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831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3509" y="470996"/>
            <a:ext cx="11560629" cy="622863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lvl="1" algn="ctr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</a:pPr>
            <a:r>
              <a:rPr lang="en-US" sz="3600" b="1" dirty="0">
                <a:solidFill>
                  <a:schemeClr val="accent1"/>
                </a:solidFill>
                <a:latin typeface="Gill Sans MT" panose="020B0502020104020203" pitchFamily="34" charset="0"/>
              </a:rPr>
              <a:t>Role of rapid antibody based blood tests in COVID-19</a:t>
            </a:r>
            <a:endParaRPr sz="3600" b="1" dirty="0">
              <a:solidFill>
                <a:schemeClr val="accent1"/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0446" y="1787491"/>
            <a:ext cx="7680960" cy="46301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marR="5080" indent="-342900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spc="-5" dirty="0">
                <a:solidFill>
                  <a:srgbClr val="002060"/>
                </a:solidFill>
                <a:latin typeface="Gill Sans MT" panose="020B0502020104020203" pitchFamily="34" charset="0"/>
                <a:cs typeface="Gill Sans MT"/>
              </a:rPr>
              <a:t>Supplementary tool </a:t>
            </a:r>
            <a:r>
              <a:rPr lang="en-US" sz="2400" dirty="0">
                <a:latin typeface="Gill Sans MT" panose="020B0502020104020203" pitchFamily="34" charset="0"/>
                <a:cs typeface="Gill Sans MT"/>
              </a:rPr>
              <a:t>to assess the prevalence of the diseases within a specific area/parameter</a:t>
            </a:r>
          </a:p>
          <a:p>
            <a:pPr marL="354965" marR="5080" indent="-342900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  <a:cs typeface="Gill Sans MT"/>
              </a:rPr>
              <a:t>Only be of utility after a </a:t>
            </a:r>
            <a:r>
              <a:rPr lang="en-US" sz="2400" spc="-5" dirty="0">
                <a:solidFill>
                  <a:srgbClr val="002060"/>
                </a:solidFill>
                <a:latin typeface="Gill Sans MT" panose="020B0502020104020203" pitchFamily="34" charset="0"/>
                <a:cs typeface="Gill Sans MT"/>
              </a:rPr>
              <a:t>minimum of seven days of onset of symptoms</a:t>
            </a:r>
          </a:p>
          <a:p>
            <a:pPr marL="354965" marR="5080" indent="-342900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spc="-5" dirty="0">
                <a:solidFill>
                  <a:srgbClr val="002060"/>
                </a:solidFill>
                <a:latin typeface="Gill Sans MT" panose="020B0502020104020203" pitchFamily="34" charset="0"/>
                <a:cs typeface="Gill Sans MT"/>
              </a:rPr>
              <a:t>Data about these tests is emerging </a:t>
            </a:r>
            <a:r>
              <a:rPr lang="en-US" sz="2400" dirty="0">
                <a:latin typeface="Gill Sans MT" panose="020B0502020104020203" pitchFamily="34" charset="0"/>
                <a:cs typeface="Gill Sans MT"/>
              </a:rPr>
              <a:t>and understanding of their utility for diagnosis is still evolving</a:t>
            </a:r>
          </a:p>
          <a:p>
            <a:pPr marL="354965" marR="5080" indent="-342900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spc="-5" dirty="0">
                <a:solidFill>
                  <a:srgbClr val="002060"/>
                </a:solidFill>
                <a:latin typeface="Gill Sans MT" panose="020B0502020104020203" pitchFamily="34" charset="0"/>
                <a:cs typeface="Gill Sans MT"/>
              </a:rPr>
              <a:t>Useful for epidemiological studies </a:t>
            </a:r>
            <a:r>
              <a:rPr lang="en-US" sz="2400" dirty="0">
                <a:latin typeface="Gill Sans MT" panose="020B0502020104020203" pitchFamily="34" charset="0"/>
                <a:cs typeface="Gill Sans MT"/>
              </a:rPr>
              <a:t>and surveillance purposes</a:t>
            </a:r>
          </a:p>
          <a:p>
            <a:pPr marL="355600" indent="-342900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287020" algn="l"/>
              </a:tabLst>
            </a:pPr>
            <a:r>
              <a:rPr sz="2400" spc="-150" dirty="0">
                <a:latin typeface="Gill Sans MT" panose="020B0502020104020203" pitchFamily="34" charset="0"/>
                <a:cs typeface="Gill Sans MT"/>
              </a:rPr>
              <a:t>To </a:t>
            </a:r>
            <a:r>
              <a:rPr sz="2400" spc="-5" dirty="0">
                <a:latin typeface="Gill Sans MT" panose="020B0502020104020203" pitchFamily="34" charset="0"/>
                <a:cs typeface="Gill Sans MT"/>
              </a:rPr>
              <a:t>re-emphasize, </a:t>
            </a:r>
            <a:r>
              <a:rPr sz="2400" spc="-5" dirty="0">
                <a:solidFill>
                  <a:srgbClr val="002060"/>
                </a:solidFill>
                <a:latin typeface="Gill Sans MT" panose="020B0502020104020203" pitchFamily="34" charset="0"/>
                <a:cs typeface="Gill Sans MT"/>
              </a:rPr>
              <a:t>antibody detection </a:t>
            </a:r>
            <a:r>
              <a:rPr sz="2400" dirty="0">
                <a:solidFill>
                  <a:srgbClr val="002060"/>
                </a:solidFill>
                <a:latin typeface="Gill Sans MT" panose="020B0502020104020203" pitchFamily="34" charset="0"/>
                <a:cs typeface="Gill Sans MT"/>
              </a:rPr>
              <a:t>is </a:t>
            </a:r>
            <a:r>
              <a:rPr sz="2400" spc="-50" dirty="0">
                <a:solidFill>
                  <a:srgbClr val="002060"/>
                </a:solidFill>
                <a:latin typeface="Gill Sans MT" panose="020B0502020104020203" pitchFamily="34" charset="0"/>
                <a:cs typeface="Gill Sans MT"/>
              </a:rPr>
              <a:t>NOT </a:t>
            </a:r>
            <a:r>
              <a:rPr sz="2400" dirty="0">
                <a:solidFill>
                  <a:srgbClr val="002060"/>
                </a:solidFill>
                <a:latin typeface="Gill Sans MT" panose="020B0502020104020203" pitchFamily="34" charset="0"/>
                <a:cs typeface="Gill Sans MT"/>
              </a:rPr>
              <a:t>used </a:t>
            </a:r>
            <a:r>
              <a:rPr sz="2400" spc="-10" dirty="0">
                <a:solidFill>
                  <a:srgbClr val="002060"/>
                </a:solidFill>
                <a:latin typeface="Gill Sans MT" panose="020B0502020104020203" pitchFamily="34" charset="0"/>
                <a:cs typeface="Gill Sans MT"/>
              </a:rPr>
              <a:t>for </a:t>
            </a:r>
            <a:r>
              <a:rPr sz="2400" spc="-15" dirty="0">
                <a:solidFill>
                  <a:srgbClr val="002060"/>
                </a:solidFill>
                <a:latin typeface="Gill Sans MT" panose="020B0502020104020203" pitchFamily="34" charset="0"/>
                <a:cs typeface="Gill Sans MT"/>
              </a:rPr>
              <a:t>DIAGNOSIS </a:t>
            </a:r>
            <a:r>
              <a:rPr sz="2400" spc="-10" dirty="0">
                <a:latin typeface="Gill Sans MT" panose="020B0502020104020203" pitchFamily="34" charset="0"/>
                <a:cs typeface="Gill Sans MT"/>
              </a:rPr>
              <a:t>as</a:t>
            </a:r>
            <a:r>
              <a:rPr sz="2400" spc="355" dirty="0">
                <a:latin typeface="Gill Sans MT" panose="020B0502020104020203" pitchFamily="34" charset="0"/>
                <a:cs typeface="Gill Sans MT"/>
              </a:rPr>
              <a:t> </a:t>
            </a:r>
            <a:r>
              <a:rPr sz="2400" dirty="0">
                <a:latin typeface="Gill Sans MT" panose="020B0502020104020203" pitchFamily="34" charset="0"/>
                <a:cs typeface="Gill Sans MT"/>
              </a:rPr>
              <a:t>per</a:t>
            </a:r>
            <a:r>
              <a:rPr lang="en-US" sz="2400" dirty="0">
                <a:latin typeface="Gill Sans MT" panose="020B0502020104020203" pitchFamily="34" charset="0"/>
                <a:cs typeface="Gill Sans MT"/>
              </a:rPr>
              <a:t> </a:t>
            </a:r>
            <a:r>
              <a:rPr sz="2400" spc="-10" dirty="0">
                <a:latin typeface="Gill Sans MT" panose="020B0502020104020203" pitchFamily="34" charset="0"/>
                <a:cs typeface="Gill Sans MT"/>
              </a:rPr>
              <a:t>current</a:t>
            </a:r>
            <a:r>
              <a:rPr sz="2400" spc="-40" dirty="0">
                <a:latin typeface="Gill Sans MT" panose="020B0502020104020203" pitchFamily="34" charset="0"/>
                <a:cs typeface="Gill Sans MT"/>
              </a:rPr>
              <a:t> </a:t>
            </a:r>
            <a:r>
              <a:rPr sz="2400" dirty="0">
                <a:latin typeface="Gill Sans MT" panose="020B0502020104020203" pitchFamily="34" charset="0"/>
                <a:cs typeface="Gill Sans MT"/>
              </a:rPr>
              <a:t>guidelines</a:t>
            </a:r>
          </a:p>
        </p:txBody>
      </p:sp>
      <p:pic>
        <p:nvPicPr>
          <p:cNvPr id="4100" name="Picture 4" descr="What Are Antibodies? - Definition, Function &amp; Types - Video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3" b="13348"/>
          <a:stretch/>
        </p:blipFill>
        <p:spPr bwMode="auto">
          <a:xfrm>
            <a:off x="8151222" y="2782389"/>
            <a:ext cx="3722915" cy="207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756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26297"/>
            <a:ext cx="11582400" cy="884409"/>
          </a:xfrm>
        </p:spPr>
        <p:txBody>
          <a:bodyPr>
            <a:noAutofit/>
          </a:bodyPr>
          <a:lstStyle/>
          <a:p>
            <a:pPr marL="0" lvl="1" indent="0" algn="ctr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None/>
            </a:pPr>
            <a:r>
              <a:rPr lang="en-US" sz="3600" b="1" dirty="0">
                <a:solidFill>
                  <a:schemeClr val="accent1"/>
                </a:solidFill>
                <a:latin typeface="Gill Sans MT" panose="020B0502020104020203" pitchFamily="34" charset="0"/>
              </a:rPr>
              <a:t>Strategy for COVID19 testing in India </a:t>
            </a:r>
            <a:br>
              <a:rPr lang="en-US" sz="3600" b="1" dirty="0">
                <a:solidFill>
                  <a:schemeClr val="accent1"/>
                </a:solidFill>
                <a:latin typeface="Gill Sans MT" panose="020B0502020104020203" pitchFamily="34" charset="0"/>
              </a:rPr>
            </a:br>
            <a:r>
              <a:rPr lang="en-US" b="1" dirty="0">
                <a:solidFill>
                  <a:schemeClr val="accent1"/>
                </a:solidFill>
                <a:latin typeface="Gill Sans MT" panose="020B0502020104020203" pitchFamily="34" charset="0"/>
              </a:rPr>
              <a:t>(Version 4, dated 09/04/2020)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9708" y="1436596"/>
            <a:ext cx="11500371" cy="5021677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342900" lvl="1" indent="-34290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Gill Sans MT" panose="020B0502020104020203" pitchFamily="34" charset="0"/>
              </a:rPr>
              <a:t>All symptomatic individuals who have undertaken travel in affected state the last 14 days</a:t>
            </a:r>
          </a:p>
          <a:p>
            <a:pPr marL="342900" lvl="1" indent="-34290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Gill Sans MT" panose="020B0502020104020203" pitchFamily="34" charset="0"/>
              </a:rPr>
              <a:t>All symptomatic contacts of laboratory confirmed cases </a:t>
            </a:r>
          </a:p>
          <a:p>
            <a:pPr marL="342900" lvl="1" indent="-34290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Gill Sans MT" panose="020B0502020104020203" pitchFamily="34" charset="0"/>
              </a:rPr>
              <a:t>All symptomatic health care workers </a:t>
            </a:r>
          </a:p>
          <a:p>
            <a:pPr marL="342900" lvl="1" indent="-34290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Gill Sans MT" panose="020B0502020104020203" pitchFamily="34" charset="0"/>
              </a:rPr>
              <a:t>All patients with Severe Acute Respiratory Illness (fever AND cough and/or shortness of breath) </a:t>
            </a:r>
          </a:p>
          <a:p>
            <a:pPr marL="342900" lvl="1" indent="-34290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Gill Sans MT" panose="020B0502020104020203" pitchFamily="34" charset="0"/>
              </a:rPr>
              <a:t>Asymptomatic direct and high-risk contacts of a confirmed case should be tested once between day 5 and day 14 of coming in his/her contact </a:t>
            </a:r>
          </a:p>
          <a:p>
            <a:pPr marL="0" lvl="1" indent="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None/>
            </a:pPr>
            <a:r>
              <a:rPr lang="en-US" b="1" dirty="0">
                <a:solidFill>
                  <a:srgbClr val="002060"/>
                </a:solidFill>
                <a:latin typeface="Gill Sans MT" panose="020B0502020104020203" pitchFamily="34" charset="0"/>
              </a:rPr>
              <a:t>In hotspots/cluster (as per MOHFW) and in large migration gatherings/ evacuees centers </a:t>
            </a:r>
          </a:p>
          <a:p>
            <a:pPr marL="342900" lvl="1" indent="-34290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Gill Sans MT" panose="020B0502020104020203" pitchFamily="34" charset="0"/>
              </a:rPr>
              <a:t>All symptomatic Influenza Like Illness (ILI) (fever, cough, sore throat, runny nose) </a:t>
            </a:r>
          </a:p>
          <a:p>
            <a:pPr marL="800100" lvl="2" indent="-34290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</a:pPr>
            <a:r>
              <a:rPr lang="en-US" sz="2200" dirty="0">
                <a:latin typeface="Gill Sans MT" panose="020B0502020104020203" pitchFamily="34" charset="0"/>
              </a:rPr>
              <a:t>Within 7 days of illness – RT-PCR </a:t>
            </a:r>
          </a:p>
          <a:p>
            <a:pPr marL="800100" lvl="2" indent="-34290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</a:pPr>
            <a:r>
              <a:rPr lang="en-US" sz="2200" dirty="0">
                <a:latin typeface="Gill Sans MT" panose="020B0502020104020203" pitchFamily="34" charset="0"/>
              </a:rPr>
              <a:t>After 7 days of illness – Rapid Antibody test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9C4741C-1513-445B-8E8E-CEDDDFEC9D37}" type="slidenum">
              <a:rPr lang="en-US" altLang="en-US" smtClean="0">
                <a:solidFill>
                  <a:srgbClr val="002A6C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dirty="0">
              <a:solidFill>
                <a:srgbClr val="002A6C"/>
              </a:solidFill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4345" y="3760067"/>
            <a:ext cx="10543310" cy="1205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292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1959" y="40390"/>
            <a:ext cx="11582400" cy="88440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pPr marL="0" lvl="1" algn="ctr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</a:pPr>
            <a:r>
              <a:rPr lang="en-US" sz="3600" b="1" kern="0" dirty="0">
                <a:solidFill>
                  <a:schemeClr val="accent1"/>
                </a:solidFill>
                <a:latin typeface="Gill Sans MT" panose="020B0502020104020203" pitchFamily="34" charset="0"/>
              </a:rPr>
              <a:t>Strategy for use of rapid antibody based blood test </a:t>
            </a:r>
            <a:endParaRPr lang="en-US" sz="2800" b="1" kern="0" dirty="0">
              <a:solidFill>
                <a:schemeClr val="accent1"/>
              </a:solidFill>
              <a:latin typeface="Gill Sans MT" panose="020B05020201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84" y="1028700"/>
            <a:ext cx="10822674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25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0" y="100803"/>
            <a:ext cx="11612880" cy="1142925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Serological Surveillance of COVID-19 using Antibody Tests-Validation guidelines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074" y="1371525"/>
            <a:ext cx="7631815" cy="5101121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en-US" sz="3500" dirty="0">
                <a:latin typeface="Gill Sans MT"/>
                <a:cs typeface="Gill Sans MT"/>
              </a:rPr>
              <a:t>Important to Validate the accuracy of kits</a:t>
            </a:r>
          </a:p>
          <a:p>
            <a:pPr algn="just">
              <a:lnSpc>
                <a:spcPct val="120000"/>
              </a:lnSpc>
            </a:pPr>
            <a:r>
              <a:rPr lang="en-US" sz="3500" dirty="0">
                <a:latin typeface="Gill Sans MT"/>
                <a:cs typeface="Gill Sans MT"/>
              </a:rPr>
              <a:t>Test is a complimentary tool to actual diagnosis of the infection/illness using the approved technique of RT-PCR</a:t>
            </a:r>
          </a:p>
          <a:p>
            <a:pPr algn="just">
              <a:lnSpc>
                <a:spcPct val="120000"/>
              </a:lnSpc>
            </a:pPr>
            <a:r>
              <a:rPr lang="en-US" sz="3500" dirty="0">
                <a:latin typeface="Gill Sans MT"/>
                <a:cs typeface="Gill Sans MT"/>
              </a:rPr>
              <a:t>Use these kits in patients who have already been confirmed to have infection using the RT-PCR and are in various stages of illness</a:t>
            </a:r>
          </a:p>
          <a:p>
            <a:pPr algn="just">
              <a:lnSpc>
                <a:spcPct val="120000"/>
              </a:lnSpc>
            </a:pPr>
            <a:r>
              <a:rPr lang="en-US" sz="3500" dirty="0">
                <a:latin typeface="Gill Sans MT"/>
                <a:cs typeface="Gill Sans MT"/>
              </a:rPr>
              <a:t>Persons who  can be considered to be at high risk of contracting/ having contracted the infection from these confirmed positive patients</a:t>
            </a:r>
          </a:p>
          <a:p>
            <a:pPr algn="just">
              <a:lnSpc>
                <a:spcPct val="120000"/>
              </a:lnSpc>
            </a:pPr>
            <a:r>
              <a:rPr lang="en-US" sz="3500" dirty="0">
                <a:latin typeface="Gill Sans MT"/>
                <a:cs typeface="Gill Sans MT"/>
              </a:rPr>
              <a:t>Target population can be classified into five categories so as to aid the interpretation of the results of the antibody test</a:t>
            </a:r>
          </a:p>
          <a:p>
            <a:pPr algn="just">
              <a:lnSpc>
                <a:spcPct val="120000"/>
              </a:lnSpc>
            </a:pPr>
            <a:r>
              <a:rPr lang="en-US" sz="3500" dirty="0">
                <a:latin typeface="Gill Sans MT"/>
                <a:cs typeface="Gill Sans MT"/>
              </a:rPr>
              <a:t>It is important to correlate serological findings with various stages of the infection/ illness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88196" y="5336450"/>
            <a:ext cx="3396342" cy="84237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>
                <a:solidFill>
                  <a:schemeClr val="tx1"/>
                </a:solidFill>
                <a:latin typeface="Gill Sans MT" panose="020B0502020104020203" pitchFamily="34" charset="0"/>
              </a:rPr>
              <a:t>* Source: Health &amp; Family Welfare Department , Government of Kerala – COVID-19 Guidelines for conducting tests to identify community transmission </a:t>
            </a:r>
          </a:p>
        </p:txBody>
      </p:sp>
      <p:pic>
        <p:nvPicPr>
          <p:cNvPr id="1026" name="Picture 2" descr="Validating your data with Respect Validation — SitePoi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114" y="1573877"/>
            <a:ext cx="3432424" cy="343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3666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509" y="230456"/>
            <a:ext cx="11743507" cy="745509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Serological Surveillance of COVID-19 using Antibody Tests-Validation guidelines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0903" t="52277" r="6320" b="12264"/>
          <a:stretch/>
        </p:blipFill>
        <p:spPr>
          <a:xfrm rot="10800000">
            <a:off x="0" y="1227908"/>
            <a:ext cx="1807346" cy="15152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8488" y="1523886"/>
            <a:ext cx="467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FF00"/>
                </a:solidFill>
                <a:latin typeface="Copperplate Gothic Bold" panose="020E0705020206020404" pitchFamily="34" charset="0"/>
              </a:rPr>
              <a:t>1</a:t>
            </a:r>
          </a:p>
        </p:txBody>
      </p:sp>
      <p:sp>
        <p:nvSpPr>
          <p:cNvPr id="8" name="Rectangle 7"/>
          <p:cNvSpPr/>
          <p:nvPr/>
        </p:nvSpPr>
        <p:spPr>
          <a:xfrm>
            <a:off x="1807345" y="1635573"/>
            <a:ext cx="4376373" cy="811643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r>
              <a:rPr lang="en-US" sz="1600" b="1" dirty="0">
                <a:solidFill>
                  <a:srgbClr val="002060"/>
                </a:solidFill>
                <a:latin typeface="Gill Sans MT" panose="020B0502020104020203" pitchFamily="34" charset="0"/>
              </a:rPr>
              <a:t> PCR-positive Cured / Recovered Patients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0903" t="52277" r="6320" b="12264"/>
          <a:stretch/>
        </p:blipFill>
        <p:spPr>
          <a:xfrm rot="10800000">
            <a:off x="2335" y="3150860"/>
            <a:ext cx="1807346" cy="15152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9928" y="3446839"/>
            <a:ext cx="467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FF00"/>
                </a:solidFill>
                <a:latin typeface="Copperplate Gothic Bold" panose="020E0705020206020404" pitchFamily="34" charset="0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836595" y="3546718"/>
            <a:ext cx="3626803" cy="811643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r>
              <a:rPr lang="en-US" sz="1600" b="1" dirty="0">
                <a:solidFill>
                  <a:srgbClr val="002060"/>
                </a:solidFill>
                <a:latin typeface="Gill Sans MT" panose="020B0502020104020203" pitchFamily="34" charset="0"/>
              </a:rPr>
              <a:t>PCR-positive Extremely Ill Patients in ICU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50903" t="52277" r="6320" b="12264"/>
          <a:stretch/>
        </p:blipFill>
        <p:spPr>
          <a:xfrm rot="10800000">
            <a:off x="6213566" y="1227907"/>
            <a:ext cx="1807346" cy="15152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50903" t="52277" r="6320" b="12264"/>
          <a:stretch/>
        </p:blipFill>
        <p:spPr>
          <a:xfrm rot="10800000">
            <a:off x="6243414" y="3150860"/>
            <a:ext cx="1807346" cy="151528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883494" y="1523885"/>
            <a:ext cx="467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FF00"/>
                </a:solidFill>
                <a:latin typeface="Copperplate Gothic Bold" panose="020E0705020206020404" pitchFamily="34" charset="0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83493" y="3490875"/>
            <a:ext cx="467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FF00"/>
                </a:solidFill>
                <a:latin typeface="Copperplate Gothic Bold" panose="020E0705020206020404" pitchFamily="34" charset="0"/>
              </a:rPr>
              <a:t>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197391" y="1677111"/>
            <a:ext cx="3626803" cy="811643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r>
              <a:rPr lang="en-US" sz="1600" b="1" dirty="0">
                <a:solidFill>
                  <a:srgbClr val="002060"/>
                </a:solidFill>
                <a:latin typeface="Gill Sans MT" panose="020B0502020104020203" pitchFamily="34" charset="0"/>
              </a:rPr>
              <a:t>PCR-positive Moderately Ill Patient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197392" y="3715585"/>
            <a:ext cx="3626803" cy="811643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r>
              <a:rPr lang="en-US" sz="1600" b="1" dirty="0">
                <a:solidFill>
                  <a:srgbClr val="002060"/>
                </a:solidFill>
                <a:latin typeface="Gill Sans MT" panose="020B0502020104020203" pitchFamily="34" charset="0"/>
              </a:rPr>
              <a:t> PCR-positive Mildly Ill Patients (Early diagnosed) 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l="50903" t="52277" r="6320" b="12264"/>
          <a:stretch/>
        </p:blipFill>
        <p:spPr>
          <a:xfrm rot="10800000">
            <a:off x="142304" y="4980961"/>
            <a:ext cx="1807346" cy="151528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12232" y="5369791"/>
            <a:ext cx="467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FF00"/>
                </a:solidFill>
                <a:latin typeface="Copperplate Gothic Bold" panose="020E0705020206020404" pitchFamily="34" charset="0"/>
              </a:rPr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949649" y="5369791"/>
            <a:ext cx="3626803" cy="811643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r>
              <a:rPr lang="en-US" sz="1600" b="1" dirty="0">
                <a:solidFill>
                  <a:srgbClr val="002060"/>
                </a:solidFill>
                <a:latin typeface="Gill Sans MT" panose="020B0502020104020203" pitchFamily="34" charset="0"/>
              </a:rPr>
              <a:t>PCR-negative / undiagnosed Close Primary Contacts of 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5710083" y="5436077"/>
            <a:ext cx="1484900" cy="596341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000">
              <a:latin typeface="Gill Sans MT" panose="020B0502020104020203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328614" y="5166664"/>
            <a:ext cx="3626803" cy="1126457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r>
              <a:rPr lang="en-US" sz="1600" b="1" u="sng" dirty="0">
                <a:solidFill>
                  <a:srgbClr val="002060"/>
                </a:solidFill>
                <a:latin typeface="Gill Sans MT" panose="020B0502020104020203" pitchFamily="34" charset="0"/>
              </a:rPr>
              <a:t>Persons with first contact </a:t>
            </a:r>
          </a:p>
          <a:p>
            <a:pPr marL="28575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US" sz="1600" b="1" dirty="0">
                <a:solidFill>
                  <a:srgbClr val="002060"/>
                </a:solidFill>
                <a:latin typeface="Gill Sans MT" panose="020B0502020104020203" pitchFamily="34" charset="0"/>
              </a:rPr>
              <a:t>less than 7 days ago </a:t>
            </a:r>
          </a:p>
          <a:p>
            <a:pPr marL="28575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US" sz="1600" b="1" dirty="0">
                <a:solidFill>
                  <a:srgbClr val="002060"/>
                </a:solidFill>
                <a:latin typeface="Gill Sans MT" panose="020B0502020104020203" pitchFamily="34" charset="0"/>
              </a:rPr>
              <a:t>between 7 and 14 days </a:t>
            </a:r>
          </a:p>
          <a:p>
            <a:pPr marL="28575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US" sz="1600" b="1" dirty="0">
                <a:solidFill>
                  <a:srgbClr val="002060"/>
                </a:solidFill>
                <a:latin typeface="Gill Sans MT" panose="020B0502020104020203" pitchFamily="34" charset="0"/>
              </a:rPr>
              <a:t>more than 14 days ago </a:t>
            </a:r>
          </a:p>
        </p:txBody>
      </p:sp>
    </p:spTree>
    <p:extLst>
      <p:ext uri="{BB962C8B-B14F-4D97-AF65-F5344CB8AC3E}">
        <p14:creationId xmlns:p14="http://schemas.microsoft.com/office/powerpoint/2010/main" val="1785852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 bwMode="auto">
          <a:xfrm>
            <a:off x="161108" y="158030"/>
            <a:ext cx="12030892" cy="79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9pPr>
          </a:lstStyle>
          <a:p>
            <a:r>
              <a:rPr lang="en-US" dirty="0"/>
              <a:t>Rapid IgM-IgG Combined Antibody test for COVID-19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3112" y="1436914"/>
            <a:ext cx="8399415" cy="4375666"/>
          </a:xfrm>
          <a:prstGeom prst="roundRect">
            <a:avLst/>
          </a:prstGeom>
          <a:solidFill>
            <a:srgbClr val="F8F8F8"/>
          </a:solidFill>
          <a:ln>
            <a:solidFill>
              <a:srgbClr val="002A6C"/>
            </a:solidFill>
          </a:ln>
        </p:spPr>
        <p:txBody>
          <a:bodyPr wrap="square">
            <a:spAutoFit/>
          </a:bodyPr>
          <a:lstStyle/>
          <a:p>
            <a:pPr marL="685800" lvl="1" indent="-342900" algn="just">
              <a:spcBef>
                <a:spcPts val="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spc="-5" dirty="0">
                <a:latin typeface="Gill Sans MT"/>
                <a:cs typeface="Gill Sans MT"/>
              </a:rPr>
              <a:t>Rapid IgM-IgG Combined Antibody Test for COVID-19 is a visually read &amp; used to qualitatively detect IgG and IgM antibodies</a:t>
            </a:r>
          </a:p>
          <a:p>
            <a:pPr marL="685800" lvl="1" indent="-342900" algn="just">
              <a:spcBef>
                <a:spcPts val="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spc="-5" dirty="0">
                <a:latin typeface="Gill Sans MT"/>
                <a:cs typeface="Gill Sans MT"/>
              </a:rPr>
              <a:t>Human finger-stick (capillary) or venous whole blood, serum, and plasma samples are used</a:t>
            </a:r>
          </a:p>
          <a:p>
            <a:pPr marL="685800" lvl="1" indent="-342900" algn="just">
              <a:spcBef>
                <a:spcPts val="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spc="-5" dirty="0">
                <a:latin typeface="Gill Sans MT"/>
                <a:cs typeface="Gill Sans MT"/>
              </a:rPr>
              <a:t>Developed for COVID -19 testing to contain the spread of infection</a:t>
            </a:r>
          </a:p>
          <a:p>
            <a:pPr marL="685800" lvl="1" indent="-342900" algn="just">
              <a:spcBef>
                <a:spcPts val="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spc="-5" dirty="0">
                <a:latin typeface="Gill Sans MT"/>
                <a:cs typeface="Gill Sans MT"/>
              </a:rPr>
              <a:t>To provide reliable diagnosis to all individuals meeting the inclusion criteria of COVID-19 testing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846" t="14337" r="74540" b="3872"/>
          <a:stretch/>
        </p:blipFill>
        <p:spPr>
          <a:xfrm>
            <a:off x="9561978" y="1436914"/>
            <a:ext cx="1841896" cy="465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870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 bwMode="auto">
          <a:xfrm>
            <a:off x="313477" y="158030"/>
            <a:ext cx="10972800" cy="58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002A6C"/>
                </a:solidFill>
                <a:latin typeface="Gill Sans MT" pitchFamily="34" charset="0"/>
                <a:cs typeface="Arial" charset="0"/>
              </a:defRPr>
            </a:lvl9pPr>
          </a:lstStyle>
          <a:p>
            <a:r>
              <a:rPr lang="en-US" dirty="0"/>
              <a:t>Test Principle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846" t="14337" r="74540" b="3872"/>
          <a:stretch/>
        </p:blipFill>
        <p:spPr>
          <a:xfrm>
            <a:off x="9666481" y="1215317"/>
            <a:ext cx="1841896" cy="465037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87795" y="967123"/>
            <a:ext cx="8595393" cy="5760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Gill Sans MT" panose="020B0502020104020203" pitchFamily="34" charset="0"/>
              </a:rPr>
              <a:t>Test card contains:</a:t>
            </a:r>
          </a:p>
          <a:p>
            <a:endParaRPr lang="en-US" sz="1000" dirty="0">
              <a:latin typeface="Gill Sans MT" panose="020B0502020104020203" pitchFamily="34" charset="0"/>
            </a:endParaRPr>
          </a:p>
          <a:p>
            <a:pPr marL="342900" indent="-34290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Novel coronavirus antigen and quality control antibody colloidal gold Marker</a:t>
            </a:r>
          </a:p>
          <a:p>
            <a:pPr marL="342900" indent="-342900">
              <a:spcAft>
                <a:spcPts val="14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Two detection lines (G and M lines) and one quality control line (C) </a:t>
            </a:r>
          </a:p>
          <a:p>
            <a:pPr marL="342900" indent="-342900">
              <a:spcAft>
                <a:spcPts val="14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M is fixed with monoclonal anti-human IgM antibody for detecting the novel coronavirus IgM antibody</a:t>
            </a:r>
          </a:p>
          <a:p>
            <a:pPr marL="342900" indent="-34290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G is fixed with monoclonal antihuman IgG antibody for detecting the novel coronavirus IgG antibody</a:t>
            </a:r>
          </a:p>
          <a:p>
            <a:pPr marL="342900" indent="-34290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The quality control antibody is fixed on the C line</a:t>
            </a:r>
          </a:p>
          <a:p>
            <a:endParaRPr lang="en-US" sz="6000" spc="-5" dirty="0"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726530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Jhpieg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67D"/>
      </a:accent1>
      <a:accent2>
        <a:srgbClr val="26CAD3"/>
      </a:accent2>
      <a:accent3>
        <a:srgbClr val="6F9395"/>
      </a:accent3>
      <a:accent4>
        <a:srgbClr val="BE0065"/>
      </a:accent4>
      <a:accent5>
        <a:srgbClr val="0087CD"/>
      </a:accent5>
      <a:accent6>
        <a:srgbClr val="00AA8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Jhpieg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67D"/>
      </a:accent1>
      <a:accent2>
        <a:srgbClr val="26CAD3"/>
      </a:accent2>
      <a:accent3>
        <a:srgbClr val="6F9395"/>
      </a:accent3>
      <a:accent4>
        <a:srgbClr val="BE0065"/>
      </a:accent4>
      <a:accent5>
        <a:srgbClr val="0087CD"/>
      </a:accent5>
      <a:accent6>
        <a:srgbClr val="00AA88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9112</TotalTime>
  <Words>2115</Words>
  <Application>Microsoft Office PowerPoint</Application>
  <PresentationFormat>Widescreen</PresentationFormat>
  <Paragraphs>162</Paragraphs>
  <Slides>28</Slides>
  <Notes>1</Notes>
  <HiddenSlides>5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Bookman Old Style</vt:lpstr>
      <vt:lpstr>Calibri</vt:lpstr>
      <vt:lpstr>Copperplate Gothic Bold</vt:lpstr>
      <vt:lpstr>Gill Sans MT</vt:lpstr>
      <vt:lpstr>Times New Roman</vt:lpstr>
      <vt:lpstr>Wingdings</vt:lpstr>
      <vt:lpstr>Office Theme</vt:lpstr>
      <vt:lpstr>1_Office Theme</vt:lpstr>
      <vt:lpstr>   Rapid Antibody Based Blood Test for COVID-19</vt:lpstr>
      <vt:lpstr>PowerPoint Presentation</vt:lpstr>
      <vt:lpstr>Role of rapid antibody based blood tests in COVID-19</vt:lpstr>
      <vt:lpstr>Strategy for COVID19 testing in India  (Version 4, dated 09/04/2020)</vt:lpstr>
      <vt:lpstr>PowerPoint Presentation</vt:lpstr>
      <vt:lpstr>Serological Surveillance of COVID-19 using Antibody Tests-Validation guidelines </vt:lpstr>
      <vt:lpstr>Serological Surveillance of COVID-19 using Antibody Tests-Validation guidelines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Suggested Testing Window</vt:lpstr>
      <vt:lpstr>COVID-19 IgM-IgG Rapid Test Kit </vt:lpstr>
      <vt:lpstr>PowerPoint Presentation</vt:lpstr>
      <vt:lpstr>PowerPoint Presentation</vt:lpstr>
      <vt:lpstr>Interpretation of Results</vt:lpstr>
      <vt:lpstr>Interpretation of Results</vt:lpstr>
      <vt:lpstr>Interpretation of Results</vt:lpstr>
      <vt:lpstr>Interpretation of Results</vt:lpstr>
      <vt:lpstr>Interpretation of Results</vt:lpstr>
      <vt:lpstr>Warnings and Precautions</vt:lpstr>
      <vt:lpstr>Other Instructions</vt:lpstr>
      <vt:lpstr>PowerPoint Presentation</vt:lpstr>
      <vt:lpstr>Limitations and Challenges- contd.</vt:lpstr>
      <vt:lpstr>State specific Action Points</vt:lpstr>
      <vt:lpstr>References</vt:lpstr>
      <vt:lpstr>PowerPoint Presentation</vt:lpstr>
    </vt:vector>
  </TitlesOfParts>
  <Company>Johns Hopkins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Admin1</dc:creator>
  <cp:lastModifiedBy>win10</cp:lastModifiedBy>
  <cp:revision>400</cp:revision>
  <dcterms:created xsi:type="dcterms:W3CDTF">2019-06-24T10:12:39Z</dcterms:created>
  <dcterms:modified xsi:type="dcterms:W3CDTF">2020-06-11T08:15:31Z</dcterms:modified>
</cp:coreProperties>
</file>