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notesMasterIdLst>
    <p:notesMasterId r:id="rId29"/>
  </p:notesMasterIdLst>
  <p:sldIdLst>
    <p:sldId id="256" r:id="rId2"/>
    <p:sldId id="257" r:id="rId3"/>
    <p:sldId id="314" r:id="rId4"/>
    <p:sldId id="311" r:id="rId5"/>
    <p:sldId id="259" r:id="rId6"/>
    <p:sldId id="282" r:id="rId7"/>
    <p:sldId id="292" r:id="rId8"/>
    <p:sldId id="293" r:id="rId9"/>
    <p:sldId id="294" r:id="rId10"/>
    <p:sldId id="295" r:id="rId11"/>
    <p:sldId id="308" r:id="rId12"/>
    <p:sldId id="309" r:id="rId13"/>
    <p:sldId id="296" r:id="rId14"/>
    <p:sldId id="297" r:id="rId15"/>
    <p:sldId id="281" r:id="rId16"/>
    <p:sldId id="302" r:id="rId17"/>
    <p:sldId id="312" r:id="rId18"/>
    <p:sldId id="315" r:id="rId19"/>
    <p:sldId id="298" r:id="rId20"/>
    <p:sldId id="299" r:id="rId21"/>
    <p:sldId id="301" r:id="rId22"/>
    <p:sldId id="303" r:id="rId23"/>
    <p:sldId id="305" r:id="rId24"/>
    <p:sldId id="304" r:id="rId25"/>
    <p:sldId id="310" r:id="rId26"/>
    <p:sldId id="306" r:id="rId27"/>
    <p:sldId id="269" r:id="rId2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92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10"/>
    <p:restoredTop sz="96341"/>
  </p:normalViewPr>
  <p:slideViewPr>
    <p:cSldViewPr snapToGrid="0" snapToObjects="1">
      <p:cViewPr varScale="1">
        <p:scale>
          <a:sx n="70" d="100"/>
          <a:sy n="70" d="100"/>
        </p:scale>
        <p:origin x="-108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image" Target="../media/image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1">
  <dgm:title val=""/>
  <dgm:desc val=""/>
  <dgm:catLst>
    <dgm:cat type="accent2" pri="11100"/>
  </dgm:catLst>
  <dgm:styleLbl name="node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2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40000"/>
      </a:schemeClr>
    </dgm:fillClrLst>
    <dgm:linClrLst meth="repeat">
      <a:schemeClr val="accent2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2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2">
        <a:alpha val="4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2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2">
        <a:alpha val="90000"/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6_4">
  <dgm:title val=""/>
  <dgm:desc val=""/>
  <dgm:catLst>
    <dgm:cat type="accent6" pri="11400"/>
  </dgm:catLst>
  <dgm:styleLbl name="node0">
    <dgm:fillClrLst meth="cycle">
      <a:schemeClr val="accent6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6">
        <a:shade val="50000"/>
      </a:schemeClr>
      <a:schemeClr val="accent6">
        <a:tint val="55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/>
    <dgm:txEffectClrLst/>
  </dgm:styleLbl>
  <dgm:styleLbl name="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cycle">
      <a:schemeClr val="accent6">
        <a:shade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6">
        <a:shade val="80000"/>
        <a:alpha val="50000"/>
      </a:schemeClr>
      <a:schemeClr val="accent6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6">
        <a:tint val="50000"/>
      </a:schemeClr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6">
        <a:shade val="90000"/>
      </a:schemeClr>
      <a:schemeClr val="accent6">
        <a:tint val="50000"/>
      </a:schemeClr>
    </dgm:fillClrLst>
    <dgm:linClrLst meth="cycle">
      <a:schemeClr val="accent6">
        <a:shade val="90000"/>
      </a:schemeClr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6"/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6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6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6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6">
        <a:tint val="60000"/>
      </a:schemeClr>
    </dgm:fillClrLst>
    <dgm:linClrLst meth="repeat">
      <a:schemeClr val="accent6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6">
        <a:shade val="8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6">
        <a:shade val="50000"/>
      </a:schemeClr>
      <a:schemeClr val="accent6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6">
        <a:alpha val="90000"/>
        <a:tint val="55000"/>
      </a:schemeClr>
    </dgm:fillClrLst>
    <dgm:linClrLst meth="repeat">
      <a:schemeClr val="accent6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6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6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6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6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6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6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6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6">
        <a:tint val="50000"/>
        <a:alpha val="55000"/>
      </a:schemeClr>
    </dgm:fillClrLst>
    <dgm:linClrLst meth="repeat">
      <a:schemeClr val="accent6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6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96FEA09-A441-4283-BF0F-2770B788032C}" type="doc">
      <dgm:prSet loTypeId="urn:microsoft.com/office/officeart/2005/8/layout/vList4#1" loCatId="list" qsTypeId="urn:microsoft.com/office/officeart/2005/8/quickstyle/simple1" qsCatId="simple" csTypeId="urn:microsoft.com/office/officeart/2005/8/colors/accent2_1" csCatId="accent2" phldr="1"/>
      <dgm:spPr/>
      <dgm:t>
        <a:bodyPr/>
        <a:lstStyle/>
        <a:p>
          <a:endParaRPr lang="en-US"/>
        </a:p>
      </dgm:t>
    </dgm:pt>
    <dgm:pt modelId="{C0F24D72-C7C0-43DC-BB9F-80C5006E6E9E}">
      <dgm:prSet phldrT="[Text]" custT="1"/>
      <dgm:spPr/>
      <dgm:t>
        <a:bodyPr/>
        <a:lstStyle/>
        <a:p>
          <a:pPr marL="0" marR="0" lvl="0" indent="0" defTabSz="914400" eaLnBrk="1" fontAlgn="auto" latinLnBrk="0" hangingPunct="1">
            <a:lnSpc>
              <a:spcPct val="15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dirty="0">
              <a:solidFill>
                <a:schemeClr val="tx1"/>
              </a:solidFill>
              <a:latin typeface="+mn-lt"/>
              <a:ea typeface="Century Gothic"/>
              <a:cs typeface="Century Gothic"/>
              <a:sym typeface="Proxima Nova"/>
            </a:rPr>
            <a:t>To have near to real time </a:t>
          </a:r>
          <a:r>
            <a:rPr lang="en-US" sz="1800" b="1" i="0" u="none" strike="noStrike" cap="none" dirty="0">
              <a:solidFill>
                <a:schemeClr val="tx1"/>
              </a:solidFill>
              <a:latin typeface="+mn-lt"/>
              <a:ea typeface="Proxima Nova"/>
              <a:cs typeface="Proxima Nova"/>
              <a:sym typeface="Proxima Nova"/>
            </a:rPr>
            <a:t>Single Integrated Portal to access information </a:t>
          </a:r>
          <a:r>
            <a:rPr lang="en-US" sz="1800" b="1" dirty="0">
              <a:solidFill>
                <a:schemeClr val="tx1"/>
              </a:solidFill>
              <a:latin typeface="+mn-lt"/>
              <a:ea typeface="Century Gothic"/>
              <a:cs typeface="Century Gothic"/>
              <a:sym typeface="Proxima Nova"/>
            </a:rPr>
            <a:t>on 2019 </a:t>
          </a:r>
          <a:r>
            <a:rPr lang="en-US" sz="1800" b="1" dirty="0" err="1">
              <a:solidFill>
                <a:schemeClr val="tx1"/>
              </a:solidFill>
              <a:latin typeface="+mn-lt"/>
              <a:ea typeface="Century Gothic"/>
              <a:cs typeface="Century Gothic"/>
              <a:sym typeface="Proxima Nova"/>
            </a:rPr>
            <a:t>nCoV</a:t>
          </a:r>
          <a:r>
            <a:rPr lang="en-US" sz="1800" b="1" i="0" u="none" strike="noStrike" cap="none" dirty="0" err="1">
              <a:solidFill>
                <a:schemeClr val="tx1"/>
              </a:solidFill>
              <a:latin typeface="+mn-lt"/>
              <a:ea typeface="Proxima Nova"/>
              <a:cs typeface="Proxima Nova"/>
              <a:sym typeface="Proxima Nova"/>
            </a:rPr>
            <a:t>s</a:t>
          </a:r>
          <a:r>
            <a:rPr lang="en-US" sz="1800" b="1" i="0" u="none" strike="noStrike" cap="none" dirty="0">
              <a:solidFill>
                <a:schemeClr val="tx1"/>
              </a:solidFill>
              <a:latin typeface="+mn-lt"/>
              <a:ea typeface="Proxima Nova"/>
              <a:cs typeface="Proxima Nova"/>
              <a:sym typeface="Proxima Nova"/>
            </a:rPr>
            <a:t>  (</a:t>
          </a:r>
          <a:r>
            <a:rPr lang="en-US" sz="1800" b="1" dirty="0">
              <a:solidFill>
                <a:schemeClr val="tx1"/>
              </a:solidFill>
              <a:latin typeface="+mn-lt"/>
              <a:ea typeface="Century Gothic"/>
              <a:cs typeface="Century Gothic"/>
              <a:sym typeface="Proxima Nova"/>
            </a:rPr>
            <a:t>a single source of truth) data</a:t>
          </a:r>
        </a:p>
      </dgm:t>
    </dgm:pt>
    <dgm:pt modelId="{C46B6818-E54D-4F36-B02B-043DF49D93E8}" type="parTrans" cxnId="{1B71D5E6-CF68-480E-9B42-F03C61B80AC5}">
      <dgm:prSet/>
      <dgm:spPr/>
      <dgm:t>
        <a:bodyPr/>
        <a:lstStyle/>
        <a:p>
          <a:endParaRPr lang="en-US" sz="2400"/>
        </a:p>
      </dgm:t>
    </dgm:pt>
    <dgm:pt modelId="{314370CA-586C-4CDE-95A2-20D1497C70B7}" type="sibTrans" cxnId="{1B71D5E6-CF68-480E-9B42-F03C61B80AC5}">
      <dgm:prSet/>
      <dgm:spPr/>
      <dgm:t>
        <a:bodyPr/>
        <a:lstStyle/>
        <a:p>
          <a:endParaRPr lang="en-US" sz="2400"/>
        </a:p>
      </dgm:t>
    </dgm:pt>
    <dgm:pt modelId="{BF6BA04B-42E4-4E15-94CE-5D50CAEE18E2}">
      <dgm:prSet phldrT="[Text]" custT="1"/>
      <dgm:spPr/>
      <dgm:t>
        <a:bodyPr/>
        <a:lstStyle/>
        <a:p>
          <a:r>
            <a:rPr lang="en-US" sz="1800" b="1" i="0" u="none" strike="noStrike" cap="none" dirty="0">
              <a:solidFill>
                <a:schemeClr val="tx1"/>
              </a:solidFill>
              <a:latin typeface="+mn-lt"/>
              <a:ea typeface="Proxima Nova"/>
              <a:cs typeface="Proxima Nova"/>
              <a:sym typeface="Proxima Nova"/>
            </a:rPr>
            <a:t>Bird-eye-visualization</a:t>
          </a:r>
          <a:r>
            <a:rPr lang="en-US" sz="1800" b="0" i="0" u="none" strike="noStrike" cap="none" dirty="0">
              <a:solidFill>
                <a:schemeClr val="tx1"/>
              </a:solidFill>
              <a:latin typeface="+mn-lt"/>
              <a:ea typeface="Proxima Nova"/>
              <a:cs typeface="Proxima Nova"/>
              <a:sym typeface="Proxima Nova"/>
            </a:rPr>
            <a:t> to support data based </a:t>
          </a:r>
          <a:r>
            <a:rPr lang="en-IN" sz="1800" b="0" i="0" u="none" strike="noStrike" cap="none" dirty="0">
              <a:solidFill>
                <a:schemeClr val="tx1"/>
              </a:solidFill>
              <a:latin typeface="+mn-lt"/>
              <a:ea typeface="Proxima Nova"/>
              <a:cs typeface="Proxima Nova"/>
              <a:sym typeface="Proxima Nova"/>
            </a:rPr>
            <a:t>Decision making </a:t>
          </a:r>
          <a:endParaRPr lang="en-US" sz="1800" b="0" i="0" u="none" strike="noStrike" cap="none" dirty="0">
            <a:solidFill>
              <a:schemeClr val="tx1"/>
            </a:solidFill>
            <a:latin typeface="+mn-lt"/>
            <a:ea typeface="Proxima Nova"/>
            <a:cs typeface="Proxima Nova"/>
            <a:sym typeface="Proxima Nova"/>
          </a:endParaRPr>
        </a:p>
      </dgm:t>
    </dgm:pt>
    <dgm:pt modelId="{3B066D8A-0723-42C1-A223-7A1C63A76E19}" type="parTrans" cxnId="{434EAA8D-200E-436A-8FD2-5E60E73C1415}">
      <dgm:prSet/>
      <dgm:spPr/>
      <dgm:t>
        <a:bodyPr/>
        <a:lstStyle/>
        <a:p>
          <a:endParaRPr lang="en-US" sz="2400"/>
        </a:p>
      </dgm:t>
    </dgm:pt>
    <dgm:pt modelId="{66AECAA3-FF17-4C2B-A55C-825EDF180C42}" type="sibTrans" cxnId="{434EAA8D-200E-436A-8FD2-5E60E73C1415}">
      <dgm:prSet/>
      <dgm:spPr/>
      <dgm:t>
        <a:bodyPr/>
        <a:lstStyle/>
        <a:p>
          <a:endParaRPr lang="en-US" sz="2400"/>
        </a:p>
      </dgm:t>
    </dgm:pt>
    <dgm:pt modelId="{1BF3544B-CB84-4ECD-B775-C13718530F01}">
      <dgm:prSet phldrT="[Text]" custT="1"/>
      <dgm:spPr/>
      <dgm:t>
        <a:bodyPr/>
        <a:lstStyle/>
        <a:p>
          <a:pPr>
            <a:lnSpc>
              <a:spcPct val="150000"/>
            </a:lnSpc>
          </a:pPr>
          <a:r>
            <a:rPr lang="en-US" sz="1800" b="1" i="0" u="none" strike="noStrike" cap="none" dirty="0">
              <a:solidFill>
                <a:schemeClr val="tx1"/>
              </a:solidFill>
              <a:latin typeface="+mn-lt"/>
              <a:ea typeface="Proxima Nova"/>
              <a:cs typeface="Proxima Nova"/>
              <a:sym typeface="Proxima Nova"/>
            </a:rPr>
            <a:t>National-level monitoring and Status of implementation, </a:t>
          </a:r>
          <a:r>
            <a:rPr lang="en-IN" sz="1800" b="1" dirty="0">
              <a:solidFill>
                <a:schemeClr val="tx1"/>
              </a:solidFill>
              <a:latin typeface="+mn-lt"/>
              <a:ea typeface="Century Gothic"/>
              <a:cs typeface="Century Gothic"/>
              <a:sym typeface="Proxima Nova"/>
            </a:rPr>
            <a:t>To provide better care in terms of availability of  equipments and Preparedness Healthcare</a:t>
          </a:r>
          <a:endParaRPr lang="en-US" sz="1800" b="1" i="0" u="none" strike="noStrike" cap="none" dirty="0">
            <a:solidFill>
              <a:schemeClr val="tx1"/>
            </a:solidFill>
            <a:latin typeface="+mn-lt"/>
            <a:ea typeface="Proxima Nova"/>
            <a:cs typeface="Proxima Nova"/>
            <a:sym typeface="Proxima Nova"/>
          </a:endParaRPr>
        </a:p>
      </dgm:t>
    </dgm:pt>
    <dgm:pt modelId="{17A44278-7B58-4640-BA2E-116C89E61CA2}" type="parTrans" cxnId="{D83350B5-BB53-4F31-AA3E-7A095CB391AA}">
      <dgm:prSet/>
      <dgm:spPr/>
      <dgm:t>
        <a:bodyPr/>
        <a:lstStyle/>
        <a:p>
          <a:endParaRPr lang="en-US" sz="2400"/>
        </a:p>
      </dgm:t>
    </dgm:pt>
    <dgm:pt modelId="{36645E38-3AE4-4ED6-9F8C-401F5E8EDAAE}" type="sibTrans" cxnId="{D83350B5-BB53-4F31-AA3E-7A095CB391AA}">
      <dgm:prSet/>
      <dgm:spPr/>
      <dgm:t>
        <a:bodyPr/>
        <a:lstStyle/>
        <a:p>
          <a:endParaRPr lang="en-US" sz="2400"/>
        </a:p>
      </dgm:t>
    </dgm:pt>
    <dgm:pt modelId="{7C01F43D-8C34-4271-B727-929D6290C3FD}" type="pres">
      <dgm:prSet presAssocID="{B96FEA09-A441-4283-BF0F-2770B788032C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620D9D28-7ADD-425E-9003-3E35C14A5662}" type="pres">
      <dgm:prSet presAssocID="{C0F24D72-C7C0-43DC-BB9F-80C5006E6E9E}" presName="comp" presStyleCnt="0"/>
      <dgm:spPr/>
    </dgm:pt>
    <dgm:pt modelId="{E363F4C0-7093-45F2-B371-7FA19B277FDD}" type="pres">
      <dgm:prSet presAssocID="{C0F24D72-C7C0-43DC-BB9F-80C5006E6E9E}" presName="box" presStyleLbl="node1" presStyleIdx="0" presStyleCnt="3" custLinFactNeighborX="-264" custLinFactNeighborY="-1781"/>
      <dgm:spPr/>
      <dgm:t>
        <a:bodyPr/>
        <a:lstStyle/>
        <a:p>
          <a:endParaRPr lang="en-IN"/>
        </a:p>
      </dgm:t>
    </dgm:pt>
    <dgm:pt modelId="{BDE21D4A-4042-4251-99D8-49E61AA8B7E1}" type="pres">
      <dgm:prSet presAssocID="{C0F24D72-C7C0-43DC-BB9F-80C5006E6E9E}" presName="img" presStyleLbl="fgImgPlace1" presStyleIdx="0" presStyleCnt="3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91E16733-0403-4224-A79F-B28C04FBBBCA}" type="pres">
      <dgm:prSet presAssocID="{C0F24D72-C7C0-43DC-BB9F-80C5006E6E9E}" presName="text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DF5934B3-0429-49C7-B335-E889B78FC77F}" type="pres">
      <dgm:prSet presAssocID="{314370CA-586C-4CDE-95A2-20D1497C70B7}" presName="spacer" presStyleCnt="0"/>
      <dgm:spPr/>
    </dgm:pt>
    <dgm:pt modelId="{51ABA88B-361B-402F-BECB-F12FA16DABA6}" type="pres">
      <dgm:prSet presAssocID="{BF6BA04B-42E4-4E15-94CE-5D50CAEE18E2}" presName="comp" presStyleCnt="0"/>
      <dgm:spPr/>
    </dgm:pt>
    <dgm:pt modelId="{C77AC30D-F818-4DCA-A6E7-2C61F4E16261}" type="pres">
      <dgm:prSet presAssocID="{BF6BA04B-42E4-4E15-94CE-5D50CAEE18E2}" presName="box" presStyleLbl="node1" presStyleIdx="1" presStyleCnt="3"/>
      <dgm:spPr/>
      <dgm:t>
        <a:bodyPr/>
        <a:lstStyle/>
        <a:p>
          <a:endParaRPr lang="en-IN"/>
        </a:p>
      </dgm:t>
    </dgm:pt>
    <dgm:pt modelId="{36EADB77-3066-48D6-9263-599E90AFC348}" type="pres">
      <dgm:prSet presAssocID="{BF6BA04B-42E4-4E15-94CE-5D50CAEE18E2}" presName="img" presStyleLbl="fgImgPlace1" presStyleIdx="1" presStyleCnt="3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78C7902A-C55F-41AF-A9FB-97151946A8E4}" type="pres">
      <dgm:prSet presAssocID="{BF6BA04B-42E4-4E15-94CE-5D50CAEE18E2}" presName="text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0810E91B-8A6A-4645-9E95-6CD1A649C3D9}" type="pres">
      <dgm:prSet presAssocID="{66AECAA3-FF17-4C2B-A55C-825EDF180C42}" presName="spacer" presStyleCnt="0"/>
      <dgm:spPr/>
    </dgm:pt>
    <dgm:pt modelId="{8D7FA6A2-6043-4283-B6AC-04EE73B238E4}" type="pres">
      <dgm:prSet presAssocID="{1BF3544B-CB84-4ECD-B775-C13718530F01}" presName="comp" presStyleCnt="0"/>
      <dgm:spPr/>
    </dgm:pt>
    <dgm:pt modelId="{D76B73BB-5273-4F7F-B842-A8EF059EF1F7}" type="pres">
      <dgm:prSet presAssocID="{1BF3544B-CB84-4ECD-B775-C13718530F01}" presName="box" presStyleLbl="node1" presStyleIdx="2" presStyleCnt="3"/>
      <dgm:spPr/>
      <dgm:t>
        <a:bodyPr/>
        <a:lstStyle/>
        <a:p>
          <a:endParaRPr lang="en-IN"/>
        </a:p>
      </dgm:t>
    </dgm:pt>
    <dgm:pt modelId="{32506B9E-24EC-4840-A0E3-2A267D9AC76D}" type="pres">
      <dgm:prSet presAssocID="{1BF3544B-CB84-4ECD-B775-C13718530F01}" presName="img" presStyleLbl="fgImgPlace1" presStyleIdx="2" presStyleCnt="3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  <dgm:pt modelId="{E528361C-0280-4AC2-9065-230C7FF031DC}" type="pres">
      <dgm:prSet presAssocID="{1BF3544B-CB84-4ECD-B775-C13718530F01}" presName="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434EAA8D-200E-436A-8FD2-5E60E73C1415}" srcId="{B96FEA09-A441-4283-BF0F-2770B788032C}" destId="{BF6BA04B-42E4-4E15-94CE-5D50CAEE18E2}" srcOrd="1" destOrd="0" parTransId="{3B066D8A-0723-42C1-A223-7A1C63A76E19}" sibTransId="{66AECAA3-FF17-4C2B-A55C-825EDF180C42}"/>
    <dgm:cxn modelId="{5D4B024A-436B-4F76-BDD9-C904AA0CCD31}" type="presOf" srcId="{BF6BA04B-42E4-4E15-94CE-5D50CAEE18E2}" destId="{78C7902A-C55F-41AF-A9FB-97151946A8E4}" srcOrd="1" destOrd="0" presId="urn:microsoft.com/office/officeart/2005/8/layout/vList4#1"/>
    <dgm:cxn modelId="{1B71D5E6-CF68-480E-9B42-F03C61B80AC5}" srcId="{B96FEA09-A441-4283-BF0F-2770B788032C}" destId="{C0F24D72-C7C0-43DC-BB9F-80C5006E6E9E}" srcOrd="0" destOrd="0" parTransId="{C46B6818-E54D-4F36-B02B-043DF49D93E8}" sibTransId="{314370CA-586C-4CDE-95A2-20D1497C70B7}"/>
    <dgm:cxn modelId="{D83350B5-BB53-4F31-AA3E-7A095CB391AA}" srcId="{B96FEA09-A441-4283-BF0F-2770B788032C}" destId="{1BF3544B-CB84-4ECD-B775-C13718530F01}" srcOrd="2" destOrd="0" parTransId="{17A44278-7B58-4640-BA2E-116C89E61CA2}" sibTransId="{36645E38-3AE4-4ED6-9F8C-401F5E8EDAAE}"/>
    <dgm:cxn modelId="{DD6CA1FA-C620-4A73-9AD6-FB42C59E0124}" type="presOf" srcId="{1BF3544B-CB84-4ECD-B775-C13718530F01}" destId="{D76B73BB-5273-4F7F-B842-A8EF059EF1F7}" srcOrd="0" destOrd="0" presId="urn:microsoft.com/office/officeart/2005/8/layout/vList4#1"/>
    <dgm:cxn modelId="{CD88F8FB-5C7A-4B10-BFD2-7A5B4DC0E8B7}" type="presOf" srcId="{B96FEA09-A441-4283-BF0F-2770B788032C}" destId="{7C01F43D-8C34-4271-B727-929D6290C3FD}" srcOrd="0" destOrd="0" presId="urn:microsoft.com/office/officeart/2005/8/layout/vList4#1"/>
    <dgm:cxn modelId="{7934A7B1-7943-48DF-8F90-413737DEDD86}" type="presOf" srcId="{1BF3544B-CB84-4ECD-B775-C13718530F01}" destId="{E528361C-0280-4AC2-9065-230C7FF031DC}" srcOrd="1" destOrd="0" presId="urn:microsoft.com/office/officeart/2005/8/layout/vList4#1"/>
    <dgm:cxn modelId="{96E972E7-0629-493F-AA3D-AE9EBB543E40}" type="presOf" srcId="{BF6BA04B-42E4-4E15-94CE-5D50CAEE18E2}" destId="{C77AC30D-F818-4DCA-A6E7-2C61F4E16261}" srcOrd="0" destOrd="0" presId="urn:microsoft.com/office/officeart/2005/8/layout/vList4#1"/>
    <dgm:cxn modelId="{D26C8F9B-18AC-4D7D-AA0F-BDA0459FC85A}" type="presOf" srcId="{C0F24D72-C7C0-43DC-BB9F-80C5006E6E9E}" destId="{E363F4C0-7093-45F2-B371-7FA19B277FDD}" srcOrd="0" destOrd="0" presId="urn:microsoft.com/office/officeart/2005/8/layout/vList4#1"/>
    <dgm:cxn modelId="{24B5FA56-8BCF-4E0A-84FA-CE9462A1D0AC}" type="presOf" srcId="{C0F24D72-C7C0-43DC-BB9F-80C5006E6E9E}" destId="{91E16733-0403-4224-A79F-B28C04FBBBCA}" srcOrd="1" destOrd="0" presId="urn:microsoft.com/office/officeart/2005/8/layout/vList4#1"/>
    <dgm:cxn modelId="{921ED560-9FCF-4F37-AD20-CD0F8DB44D70}" type="presParOf" srcId="{7C01F43D-8C34-4271-B727-929D6290C3FD}" destId="{620D9D28-7ADD-425E-9003-3E35C14A5662}" srcOrd="0" destOrd="0" presId="urn:microsoft.com/office/officeart/2005/8/layout/vList4#1"/>
    <dgm:cxn modelId="{5571C555-E0AE-42E1-85F5-CEF122AC4126}" type="presParOf" srcId="{620D9D28-7ADD-425E-9003-3E35C14A5662}" destId="{E363F4C0-7093-45F2-B371-7FA19B277FDD}" srcOrd="0" destOrd="0" presId="urn:microsoft.com/office/officeart/2005/8/layout/vList4#1"/>
    <dgm:cxn modelId="{4B1E4C59-D99A-480C-B242-5B4CD3A59347}" type="presParOf" srcId="{620D9D28-7ADD-425E-9003-3E35C14A5662}" destId="{BDE21D4A-4042-4251-99D8-49E61AA8B7E1}" srcOrd="1" destOrd="0" presId="urn:microsoft.com/office/officeart/2005/8/layout/vList4#1"/>
    <dgm:cxn modelId="{4487FE04-C183-49DD-BF06-8E7D4437E190}" type="presParOf" srcId="{620D9D28-7ADD-425E-9003-3E35C14A5662}" destId="{91E16733-0403-4224-A79F-B28C04FBBBCA}" srcOrd="2" destOrd="0" presId="urn:microsoft.com/office/officeart/2005/8/layout/vList4#1"/>
    <dgm:cxn modelId="{D995C4FD-58FB-414D-BA52-FDC133A87A76}" type="presParOf" srcId="{7C01F43D-8C34-4271-B727-929D6290C3FD}" destId="{DF5934B3-0429-49C7-B335-E889B78FC77F}" srcOrd="1" destOrd="0" presId="urn:microsoft.com/office/officeart/2005/8/layout/vList4#1"/>
    <dgm:cxn modelId="{7924A918-232A-4ED7-AC48-AB860DA44EA1}" type="presParOf" srcId="{7C01F43D-8C34-4271-B727-929D6290C3FD}" destId="{51ABA88B-361B-402F-BECB-F12FA16DABA6}" srcOrd="2" destOrd="0" presId="urn:microsoft.com/office/officeart/2005/8/layout/vList4#1"/>
    <dgm:cxn modelId="{172B2A68-BAB6-44B8-95C2-7EDBC2279285}" type="presParOf" srcId="{51ABA88B-361B-402F-BECB-F12FA16DABA6}" destId="{C77AC30D-F818-4DCA-A6E7-2C61F4E16261}" srcOrd="0" destOrd="0" presId="urn:microsoft.com/office/officeart/2005/8/layout/vList4#1"/>
    <dgm:cxn modelId="{EB0E5C6B-17FB-48EA-B0BE-A678F60903AD}" type="presParOf" srcId="{51ABA88B-361B-402F-BECB-F12FA16DABA6}" destId="{36EADB77-3066-48D6-9263-599E90AFC348}" srcOrd="1" destOrd="0" presId="urn:microsoft.com/office/officeart/2005/8/layout/vList4#1"/>
    <dgm:cxn modelId="{90C0B5A3-C966-46B6-9679-E173762D8459}" type="presParOf" srcId="{51ABA88B-361B-402F-BECB-F12FA16DABA6}" destId="{78C7902A-C55F-41AF-A9FB-97151946A8E4}" srcOrd="2" destOrd="0" presId="urn:microsoft.com/office/officeart/2005/8/layout/vList4#1"/>
    <dgm:cxn modelId="{0C1E2B77-F8BB-4E5D-B10A-7E4C87267A01}" type="presParOf" srcId="{7C01F43D-8C34-4271-B727-929D6290C3FD}" destId="{0810E91B-8A6A-4645-9E95-6CD1A649C3D9}" srcOrd="3" destOrd="0" presId="urn:microsoft.com/office/officeart/2005/8/layout/vList4#1"/>
    <dgm:cxn modelId="{01550530-EEC3-419F-BD39-C1AA0B53C2C5}" type="presParOf" srcId="{7C01F43D-8C34-4271-B727-929D6290C3FD}" destId="{8D7FA6A2-6043-4283-B6AC-04EE73B238E4}" srcOrd="4" destOrd="0" presId="urn:microsoft.com/office/officeart/2005/8/layout/vList4#1"/>
    <dgm:cxn modelId="{8A68506E-4688-4366-B766-17904A3341CC}" type="presParOf" srcId="{8D7FA6A2-6043-4283-B6AC-04EE73B238E4}" destId="{D76B73BB-5273-4F7F-B842-A8EF059EF1F7}" srcOrd="0" destOrd="0" presId="urn:microsoft.com/office/officeart/2005/8/layout/vList4#1"/>
    <dgm:cxn modelId="{B18097CA-1D52-425E-927E-2078A6460FE4}" type="presParOf" srcId="{8D7FA6A2-6043-4283-B6AC-04EE73B238E4}" destId="{32506B9E-24EC-4840-A0E3-2A267D9AC76D}" srcOrd="1" destOrd="0" presId="urn:microsoft.com/office/officeart/2005/8/layout/vList4#1"/>
    <dgm:cxn modelId="{F04AF79B-7AA1-4F2B-84C2-6F13B0893A10}" type="presParOf" srcId="{8D7FA6A2-6043-4283-B6AC-04EE73B238E4}" destId="{E528361C-0280-4AC2-9065-230C7FF031DC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0656B82-B892-445B-843A-C1A224CCCE08}" type="doc">
      <dgm:prSet loTypeId="urn:microsoft.com/office/officeart/2005/8/layout/default" loCatId="list" qsTypeId="urn:microsoft.com/office/officeart/2005/8/quickstyle/simple1" qsCatId="simple" csTypeId="urn:microsoft.com/office/officeart/2005/8/colors/accent6_4" csCatId="accent6" phldr="1"/>
      <dgm:spPr/>
      <dgm:t>
        <a:bodyPr/>
        <a:lstStyle/>
        <a:p>
          <a:endParaRPr lang="en-US"/>
        </a:p>
      </dgm:t>
    </dgm:pt>
    <dgm:pt modelId="{5D370C51-9DD0-4E9E-B974-325656A8839D}">
      <dgm:prSet phldrT="[Text]" custT="1"/>
      <dgm:spPr/>
      <dgm:t>
        <a:bodyPr/>
        <a:lstStyle/>
        <a:p>
          <a:r>
            <a:rPr lang="en-US" sz="2000" b="1" dirty="0">
              <a:latin typeface="Century Gothic"/>
              <a:ea typeface="Century Gothic"/>
              <a:cs typeface="Century Gothic"/>
              <a:sym typeface="Century Gothic"/>
            </a:rPr>
            <a:t>State </a:t>
          </a:r>
          <a:r>
            <a:rPr lang="en-US" sz="2000" b="1" dirty="0" err="1">
              <a:latin typeface="Century Gothic"/>
              <a:ea typeface="Century Gothic"/>
              <a:cs typeface="Century Gothic"/>
              <a:sym typeface="Century Gothic"/>
            </a:rPr>
            <a:t>nCoV</a:t>
          </a:r>
          <a:r>
            <a:rPr lang="en-US" sz="2000" b="1" dirty="0">
              <a:latin typeface="Century Gothic"/>
              <a:ea typeface="Century Gothic"/>
              <a:cs typeface="Century Gothic"/>
              <a:sym typeface="Century Gothic"/>
            </a:rPr>
            <a:t> Passengers</a:t>
          </a:r>
          <a:endParaRPr lang="en-US" sz="2000" dirty="0"/>
        </a:p>
      </dgm:t>
    </dgm:pt>
    <dgm:pt modelId="{9D2EBCA6-CE65-4F7B-AE0E-2618F351EDC0}" type="parTrans" cxnId="{826CB0C0-57E2-4519-8007-9F843C442ACB}">
      <dgm:prSet/>
      <dgm:spPr/>
      <dgm:t>
        <a:bodyPr/>
        <a:lstStyle/>
        <a:p>
          <a:endParaRPr lang="en-US" sz="2000"/>
        </a:p>
      </dgm:t>
    </dgm:pt>
    <dgm:pt modelId="{8DF20177-DC4F-4C21-A272-555FCA96A161}" type="sibTrans" cxnId="{826CB0C0-57E2-4519-8007-9F843C442ACB}">
      <dgm:prSet/>
      <dgm:spPr/>
      <dgm:t>
        <a:bodyPr/>
        <a:lstStyle/>
        <a:p>
          <a:endParaRPr lang="en-US" sz="2000"/>
        </a:p>
      </dgm:t>
    </dgm:pt>
    <dgm:pt modelId="{7BBC8F3F-D770-4965-8391-7D7E35585E0F}">
      <dgm:prSet phldrT="[Text]" custT="1"/>
      <dgm:spPr/>
      <dgm:t>
        <a:bodyPr/>
        <a:lstStyle/>
        <a:p>
          <a:r>
            <a:rPr lang="en-US" sz="2000" b="1" dirty="0">
              <a:latin typeface="Century Gothic"/>
              <a:ea typeface="Century Gothic"/>
              <a:cs typeface="Century Gothic"/>
              <a:sym typeface="Century Gothic"/>
            </a:rPr>
            <a:t>State Logistics per Hospital</a:t>
          </a:r>
          <a:endParaRPr lang="en-IN" sz="2000" b="1" dirty="0">
            <a:latin typeface="Century Gothic"/>
            <a:ea typeface="Century Gothic"/>
            <a:cs typeface="Century Gothic"/>
            <a:sym typeface="Proxima Nova"/>
          </a:endParaRPr>
        </a:p>
      </dgm:t>
    </dgm:pt>
    <dgm:pt modelId="{D8708A53-5CD8-4C15-A0E8-007D2D2613AB}" type="parTrans" cxnId="{7DC95807-2159-4204-8DCB-CA50648CF1B6}">
      <dgm:prSet/>
      <dgm:spPr/>
      <dgm:t>
        <a:bodyPr/>
        <a:lstStyle/>
        <a:p>
          <a:endParaRPr lang="en-US" sz="2000"/>
        </a:p>
      </dgm:t>
    </dgm:pt>
    <dgm:pt modelId="{28D9472E-3261-4B72-B946-FD122CD8DD0A}" type="sibTrans" cxnId="{7DC95807-2159-4204-8DCB-CA50648CF1B6}">
      <dgm:prSet/>
      <dgm:spPr/>
      <dgm:t>
        <a:bodyPr/>
        <a:lstStyle/>
        <a:p>
          <a:endParaRPr lang="en-US" sz="2000"/>
        </a:p>
      </dgm:t>
    </dgm:pt>
    <dgm:pt modelId="{322B897B-7459-4780-AB18-F528CB1DE169}">
      <dgm:prSet phldrT="[Text]" custT="1"/>
      <dgm:spPr/>
      <dgm:t>
        <a:bodyPr/>
        <a:lstStyle/>
        <a:p>
          <a:r>
            <a:rPr lang="en-US" sz="2000" b="1" dirty="0">
              <a:latin typeface="Century Gothic"/>
              <a:ea typeface="Century Gothic"/>
              <a:cs typeface="Century Gothic"/>
              <a:sym typeface="Century Gothic"/>
            </a:rPr>
            <a:t>District Logistics per Hospital</a:t>
          </a:r>
        </a:p>
      </dgm:t>
    </dgm:pt>
    <dgm:pt modelId="{ABB0C887-33A8-4741-9698-5A36460617F1}" type="parTrans" cxnId="{E28012EE-DB4D-4D9B-9F64-A8DA29A39450}">
      <dgm:prSet/>
      <dgm:spPr/>
      <dgm:t>
        <a:bodyPr/>
        <a:lstStyle/>
        <a:p>
          <a:endParaRPr lang="en-US" sz="2000"/>
        </a:p>
      </dgm:t>
    </dgm:pt>
    <dgm:pt modelId="{32D3BFBA-3A94-4308-B381-9BCCA98637C7}" type="sibTrans" cxnId="{E28012EE-DB4D-4D9B-9F64-A8DA29A39450}">
      <dgm:prSet/>
      <dgm:spPr/>
      <dgm:t>
        <a:bodyPr/>
        <a:lstStyle/>
        <a:p>
          <a:endParaRPr lang="en-US" sz="2000"/>
        </a:p>
      </dgm:t>
    </dgm:pt>
    <dgm:pt modelId="{1D8B2C2A-800A-48D6-AE86-EEA9173F65B2}">
      <dgm:prSet phldrT="[Text]" custT="1"/>
      <dgm:spPr/>
      <dgm:t>
        <a:bodyPr/>
        <a:lstStyle/>
        <a:p>
          <a:r>
            <a:rPr lang="en-US" sz="2000" b="1" dirty="0">
              <a:latin typeface="Century Gothic"/>
              <a:ea typeface="Century Gothic"/>
              <a:cs typeface="Century Gothic"/>
              <a:sym typeface="Century Gothic"/>
            </a:rPr>
            <a:t>State Level Buffer Stocks</a:t>
          </a:r>
        </a:p>
      </dgm:t>
    </dgm:pt>
    <dgm:pt modelId="{FD5102DD-1180-4E3A-83F4-62C2A8D9219F}" type="parTrans" cxnId="{91E5588F-14DE-4E67-BFA5-2BA4AD47FA45}">
      <dgm:prSet/>
      <dgm:spPr/>
      <dgm:t>
        <a:bodyPr/>
        <a:lstStyle/>
        <a:p>
          <a:endParaRPr lang="en-US" sz="2000"/>
        </a:p>
      </dgm:t>
    </dgm:pt>
    <dgm:pt modelId="{3D6BA4D5-E4F9-46BB-A74E-4E85A7A4B11D}" type="sibTrans" cxnId="{91E5588F-14DE-4E67-BFA5-2BA4AD47FA45}">
      <dgm:prSet/>
      <dgm:spPr/>
      <dgm:t>
        <a:bodyPr/>
        <a:lstStyle/>
        <a:p>
          <a:endParaRPr lang="en-US" sz="2000"/>
        </a:p>
      </dgm:t>
    </dgm:pt>
    <dgm:pt modelId="{2B21F8B8-908A-48B0-8C3C-26836B67819D}">
      <dgm:prSet phldrT="[Text]" custT="1"/>
      <dgm:spPr/>
      <dgm:t>
        <a:bodyPr/>
        <a:lstStyle/>
        <a:p>
          <a:r>
            <a:rPr lang="en-US" sz="2000" b="1" dirty="0">
              <a:latin typeface="Century Gothic"/>
              <a:ea typeface="Century Gothic"/>
              <a:cs typeface="Century Gothic"/>
              <a:sym typeface="Century Gothic"/>
            </a:rPr>
            <a:t>District Level Buffer Stocks</a:t>
          </a:r>
          <a:endParaRPr lang="en-US" sz="2000" dirty="0"/>
        </a:p>
      </dgm:t>
    </dgm:pt>
    <dgm:pt modelId="{CD3FA2FF-75D1-4144-A9F5-5E37FAAC0972}" type="parTrans" cxnId="{4B0750CA-4B8A-4E30-9D0F-E5B8AE680772}">
      <dgm:prSet/>
      <dgm:spPr/>
      <dgm:t>
        <a:bodyPr/>
        <a:lstStyle/>
        <a:p>
          <a:endParaRPr lang="en-US" sz="2000"/>
        </a:p>
      </dgm:t>
    </dgm:pt>
    <dgm:pt modelId="{2477DFFC-541E-4DEC-B531-00D3F25DB268}" type="sibTrans" cxnId="{4B0750CA-4B8A-4E30-9D0F-E5B8AE680772}">
      <dgm:prSet/>
      <dgm:spPr/>
      <dgm:t>
        <a:bodyPr/>
        <a:lstStyle/>
        <a:p>
          <a:endParaRPr lang="en-US" sz="2000"/>
        </a:p>
      </dgm:t>
    </dgm:pt>
    <dgm:pt modelId="{6E7D23ED-51F8-4D5B-A540-B1C3220F363D}" type="pres">
      <dgm:prSet presAssocID="{C0656B82-B892-445B-843A-C1A224CCCE0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71007E35-93F7-4437-A24E-B7A88CFDEB43}" type="pres">
      <dgm:prSet presAssocID="{5D370C51-9DD0-4E9E-B974-325656A8839D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B17B164D-1000-44B7-B286-3692E4ADA43E}" type="pres">
      <dgm:prSet presAssocID="{8DF20177-DC4F-4C21-A272-555FCA96A161}" presName="sibTrans" presStyleCnt="0"/>
      <dgm:spPr/>
    </dgm:pt>
    <dgm:pt modelId="{7F5F1223-7E01-420C-8EA5-250866D77F29}" type="pres">
      <dgm:prSet presAssocID="{7BBC8F3F-D770-4965-8391-7D7E35585E0F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FD6E24B3-16B8-4921-8D17-461048243922}" type="pres">
      <dgm:prSet presAssocID="{28D9472E-3261-4B72-B946-FD122CD8DD0A}" presName="sibTrans" presStyleCnt="0"/>
      <dgm:spPr/>
    </dgm:pt>
    <dgm:pt modelId="{7659C2A1-A594-4A1A-A395-3B2370AE472D}" type="pres">
      <dgm:prSet presAssocID="{322B897B-7459-4780-AB18-F528CB1DE169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51CF9B71-E3F0-4BEF-AE0F-49BC6AD37445}" type="pres">
      <dgm:prSet presAssocID="{32D3BFBA-3A94-4308-B381-9BCCA98637C7}" presName="sibTrans" presStyleCnt="0"/>
      <dgm:spPr/>
    </dgm:pt>
    <dgm:pt modelId="{4363331A-5377-499D-93D2-85FAE982B6B0}" type="pres">
      <dgm:prSet presAssocID="{1D8B2C2A-800A-48D6-AE86-EEA9173F65B2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E96F6B8A-DEE5-4780-B8AD-59DFD4FBFBDB}" type="pres">
      <dgm:prSet presAssocID="{3D6BA4D5-E4F9-46BB-A74E-4E85A7A4B11D}" presName="sibTrans" presStyleCnt="0"/>
      <dgm:spPr/>
    </dgm:pt>
    <dgm:pt modelId="{936E0B54-CEA9-4A5A-9B88-C1A5261BD96C}" type="pres">
      <dgm:prSet presAssocID="{2B21F8B8-908A-48B0-8C3C-26836B67819D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826CB0C0-57E2-4519-8007-9F843C442ACB}" srcId="{C0656B82-B892-445B-843A-C1A224CCCE08}" destId="{5D370C51-9DD0-4E9E-B974-325656A8839D}" srcOrd="0" destOrd="0" parTransId="{9D2EBCA6-CE65-4F7B-AE0E-2618F351EDC0}" sibTransId="{8DF20177-DC4F-4C21-A272-555FCA96A161}"/>
    <dgm:cxn modelId="{FFBEFFD4-9613-47BD-948A-C0C5FF9D6EF5}" type="presOf" srcId="{7BBC8F3F-D770-4965-8391-7D7E35585E0F}" destId="{7F5F1223-7E01-420C-8EA5-250866D77F29}" srcOrd="0" destOrd="0" presId="urn:microsoft.com/office/officeart/2005/8/layout/default"/>
    <dgm:cxn modelId="{5A77AE59-E67B-4B29-AA71-3296FF0116A9}" type="presOf" srcId="{5D370C51-9DD0-4E9E-B974-325656A8839D}" destId="{71007E35-93F7-4437-A24E-B7A88CFDEB43}" srcOrd="0" destOrd="0" presId="urn:microsoft.com/office/officeart/2005/8/layout/default"/>
    <dgm:cxn modelId="{9ADF000D-DCDF-4DE5-A6B7-765D8D0DC4D1}" type="presOf" srcId="{C0656B82-B892-445B-843A-C1A224CCCE08}" destId="{6E7D23ED-51F8-4D5B-A540-B1C3220F363D}" srcOrd="0" destOrd="0" presId="urn:microsoft.com/office/officeart/2005/8/layout/default"/>
    <dgm:cxn modelId="{7DC95807-2159-4204-8DCB-CA50648CF1B6}" srcId="{C0656B82-B892-445B-843A-C1A224CCCE08}" destId="{7BBC8F3F-D770-4965-8391-7D7E35585E0F}" srcOrd="1" destOrd="0" parTransId="{D8708A53-5CD8-4C15-A0E8-007D2D2613AB}" sibTransId="{28D9472E-3261-4B72-B946-FD122CD8DD0A}"/>
    <dgm:cxn modelId="{91E5588F-14DE-4E67-BFA5-2BA4AD47FA45}" srcId="{C0656B82-B892-445B-843A-C1A224CCCE08}" destId="{1D8B2C2A-800A-48D6-AE86-EEA9173F65B2}" srcOrd="3" destOrd="0" parTransId="{FD5102DD-1180-4E3A-83F4-62C2A8D9219F}" sibTransId="{3D6BA4D5-E4F9-46BB-A74E-4E85A7A4B11D}"/>
    <dgm:cxn modelId="{E28012EE-DB4D-4D9B-9F64-A8DA29A39450}" srcId="{C0656B82-B892-445B-843A-C1A224CCCE08}" destId="{322B897B-7459-4780-AB18-F528CB1DE169}" srcOrd="2" destOrd="0" parTransId="{ABB0C887-33A8-4741-9698-5A36460617F1}" sibTransId="{32D3BFBA-3A94-4308-B381-9BCCA98637C7}"/>
    <dgm:cxn modelId="{E39FDDBA-1E49-43C4-9DD7-0C0BB1AF32BA}" type="presOf" srcId="{2B21F8B8-908A-48B0-8C3C-26836B67819D}" destId="{936E0B54-CEA9-4A5A-9B88-C1A5261BD96C}" srcOrd="0" destOrd="0" presId="urn:microsoft.com/office/officeart/2005/8/layout/default"/>
    <dgm:cxn modelId="{4B0750CA-4B8A-4E30-9D0F-E5B8AE680772}" srcId="{C0656B82-B892-445B-843A-C1A224CCCE08}" destId="{2B21F8B8-908A-48B0-8C3C-26836B67819D}" srcOrd="4" destOrd="0" parTransId="{CD3FA2FF-75D1-4144-A9F5-5E37FAAC0972}" sibTransId="{2477DFFC-541E-4DEC-B531-00D3F25DB268}"/>
    <dgm:cxn modelId="{EC7A767A-329D-4816-BD11-204899DCEDBD}" type="presOf" srcId="{322B897B-7459-4780-AB18-F528CB1DE169}" destId="{7659C2A1-A594-4A1A-A395-3B2370AE472D}" srcOrd="0" destOrd="0" presId="urn:microsoft.com/office/officeart/2005/8/layout/default"/>
    <dgm:cxn modelId="{A5E09B7C-2203-430C-BC76-12585D3795FD}" type="presOf" srcId="{1D8B2C2A-800A-48D6-AE86-EEA9173F65B2}" destId="{4363331A-5377-499D-93D2-85FAE982B6B0}" srcOrd="0" destOrd="0" presId="urn:microsoft.com/office/officeart/2005/8/layout/default"/>
    <dgm:cxn modelId="{28C9E37E-A560-45D7-8911-9AD3470EF722}" type="presParOf" srcId="{6E7D23ED-51F8-4D5B-A540-B1C3220F363D}" destId="{71007E35-93F7-4437-A24E-B7A88CFDEB43}" srcOrd="0" destOrd="0" presId="urn:microsoft.com/office/officeart/2005/8/layout/default"/>
    <dgm:cxn modelId="{8FC0953A-AF21-40A8-9164-153E2C5C55E1}" type="presParOf" srcId="{6E7D23ED-51F8-4D5B-A540-B1C3220F363D}" destId="{B17B164D-1000-44B7-B286-3692E4ADA43E}" srcOrd="1" destOrd="0" presId="urn:microsoft.com/office/officeart/2005/8/layout/default"/>
    <dgm:cxn modelId="{99397C23-A953-4696-917B-63E23EBF67E6}" type="presParOf" srcId="{6E7D23ED-51F8-4D5B-A540-B1C3220F363D}" destId="{7F5F1223-7E01-420C-8EA5-250866D77F29}" srcOrd="2" destOrd="0" presId="urn:microsoft.com/office/officeart/2005/8/layout/default"/>
    <dgm:cxn modelId="{44A5A834-C06E-4B2B-8966-7A4C190F7CC5}" type="presParOf" srcId="{6E7D23ED-51F8-4D5B-A540-B1C3220F363D}" destId="{FD6E24B3-16B8-4921-8D17-461048243922}" srcOrd="3" destOrd="0" presId="urn:microsoft.com/office/officeart/2005/8/layout/default"/>
    <dgm:cxn modelId="{FD5B5546-DAB3-49EA-AC99-9054DBEE6CEA}" type="presParOf" srcId="{6E7D23ED-51F8-4D5B-A540-B1C3220F363D}" destId="{7659C2A1-A594-4A1A-A395-3B2370AE472D}" srcOrd="4" destOrd="0" presId="urn:microsoft.com/office/officeart/2005/8/layout/default"/>
    <dgm:cxn modelId="{7ED38638-E4C9-40CA-8249-449AC9C4E832}" type="presParOf" srcId="{6E7D23ED-51F8-4D5B-A540-B1C3220F363D}" destId="{51CF9B71-E3F0-4BEF-AE0F-49BC6AD37445}" srcOrd="5" destOrd="0" presId="urn:microsoft.com/office/officeart/2005/8/layout/default"/>
    <dgm:cxn modelId="{A9743056-CB74-4D74-ABDD-4F801BB1B355}" type="presParOf" srcId="{6E7D23ED-51F8-4D5B-A540-B1C3220F363D}" destId="{4363331A-5377-499D-93D2-85FAE982B6B0}" srcOrd="6" destOrd="0" presId="urn:microsoft.com/office/officeart/2005/8/layout/default"/>
    <dgm:cxn modelId="{D2F2D341-575A-4AE0-B1EE-282EDFF95C4D}" type="presParOf" srcId="{6E7D23ED-51F8-4D5B-A540-B1C3220F363D}" destId="{E96F6B8A-DEE5-4780-B8AD-59DFD4FBFBDB}" srcOrd="7" destOrd="0" presId="urn:microsoft.com/office/officeart/2005/8/layout/default"/>
    <dgm:cxn modelId="{1BDB898A-22B1-4ED3-8C73-D473EDCDFEA4}" type="presParOf" srcId="{6E7D23ED-51F8-4D5B-A540-B1C3220F363D}" destId="{936E0B54-CEA9-4A5A-9B88-C1A5261BD96C}" srcOrd="8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0656B82-B892-445B-843A-C1A224CCCE08}" type="doc">
      <dgm:prSet loTypeId="urn:microsoft.com/office/officeart/2005/8/layout/default" loCatId="list" qsTypeId="urn:microsoft.com/office/officeart/2005/8/quickstyle/simple1" qsCatId="simple" csTypeId="urn:microsoft.com/office/officeart/2005/8/colors/colorful1#1" csCatId="colorful" phldr="1"/>
      <dgm:spPr/>
      <dgm:t>
        <a:bodyPr/>
        <a:lstStyle/>
        <a:p>
          <a:endParaRPr lang="en-US"/>
        </a:p>
      </dgm:t>
    </dgm:pt>
    <dgm:pt modelId="{5D370C51-9DD0-4E9E-B974-325656A8839D}">
      <dgm:prSet phldrT="[Text]" custT="1"/>
      <dgm:spPr/>
      <dgm:t>
        <a:bodyPr/>
        <a:lstStyle/>
        <a:p>
          <a:r>
            <a:rPr lang="en-US" sz="2000" b="1" dirty="0">
              <a:latin typeface="Century Gothic"/>
              <a:ea typeface="Century Gothic"/>
              <a:cs typeface="Century Gothic"/>
              <a:sym typeface="Century Gothic"/>
            </a:rPr>
            <a:t>Export to Excel</a:t>
          </a:r>
          <a:endParaRPr lang="en-US" sz="2000" dirty="0"/>
        </a:p>
      </dgm:t>
    </dgm:pt>
    <dgm:pt modelId="{9D2EBCA6-CE65-4F7B-AE0E-2618F351EDC0}" type="parTrans" cxnId="{826CB0C0-57E2-4519-8007-9F843C442ACB}">
      <dgm:prSet/>
      <dgm:spPr/>
      <dgm:t>
        <a:bodyPr/>
        <a:lstStyle/>
        <a:p>
          <a:endParaRPr lang="en-US" sz="2000"/>
        </a:p>
      </dgm:t>
    </dgm:pt>
    <dgm:pt modelId="{8DF20177-DC4F-4C21-A272-555FCA96A161}" type="sibTrans" cxnId="{826CB0C0-57E2-4519-8007-9F843C442ACB}">
      <dgm:prSet/>
      <dgm:spPr/>
      <dgm:t>
        <a:bodyPr/>
        <a:lstStyle/>
        <a:p>
          <a:endParaRPr lang="en-US" sz="2000"/>
        </a:p>
      </dgm:t>
    </dgm:pt>
    <dgm:pt modelId="{7BBC8F3F-D770-4965-8391-7D7E35585E0F}">
      <dgm:prSet phldrT="[Text]" custT="1"/>
      <dgm:spPr/>
      <dgm:t>
        <a:bodyPr/>
        <a:lstStyle/>
        <a:p>
          <a:r>
            <a:rPr lang="en-US" sz="2000" b="1" dirty="0">
              <a:latin typeface="Century Gothic"/>
              <a:ea typeface="Century Gothic"/>
              <a:cs typeface="Century Gothic"/>
              <a:sym typeface="Century Gothic"/>
            </a:rPr>
            <a:t>Print</a:t>
          </a:r>
          <a:endParaRPr lang="en-IN" sz="2000" b="1" dirty="0">
            <a:latin typeface="Century Gothic"/>
            <a:ea typeface="Century Gothic"/>
            <a:cs typeface="Century Gothic"/>
            <a:sym typeface="Proxima Nova"/>
          </a:endParaRPr>
        </a:p>
      </dgm:t>
    </dgm:pt>
    <dgm:pt modelId="{D8708A53-5CD8-4C15-A0E8-007D2D2613AB}" type="parTrans" cxnId="{7DC95807-2159-4204-8DCB-CA50648CF1B6}">
      <dgm:prSet/>
      <dgm:spPr/>
      <dgm:t>
        <a:bodyPr/>
        <a:lstStyle/>
        <a:p>
          <a:endParaRPr lang="en-US" sz="2000"/>
        </a:p>
      </dgm:t>
    </dgm:pt>
    <dgm:pt modelId="{28D9472E-3261-4B72-B946-FD122CD8DD0A}" type="sibTrans" cxnId="{7DC95807-2159-4204-8DCB-CA50648CF1B6}">
      <dgm:prSet/>
      <dgm:spPr/>
      <dgm:t>
        <a:bodyPr/>
        <a:lstStyle/>
        <a:p>
          <a:endParaRPr lang="en-US" sz="2000"/>
        </a:p>
      </dgm:t>
    </dgm:pt>
    <dgm:pt modelId="{322B897B-7459-4780-AB18-F528CB1DE169}">
      <dgm:prSet phldrT="[Text]" custT="1"/>
      <dgm:spPr/>
      <dgm:t>
        <a:bodyPr/>
        <a:lstStyle/>
        <a:p>
          <a:r>
            <a:rPr lang="en-US" sz="2000" b="1" dirty="0">
              <a:latin typeface="Century Gothic"/>
              <a:ea typeface="Century Gothic"/>
              <a:cs typeface="Century Gothic"/>
              <a:sym typeface="Century Gothic"/>
            </a:rPr>
            <a:t>Logout</a:t>
          </a:r>
        </a:p>
      </dgm:t>
    </dgm:pt>
    <dgm:pt modelId="{ABB0C887-33A8-4741-9698-5A36460617F1}" type="parTrans" cxnId="{E28012EE-DB4D-4D9B-9F64-A8DA29A39450}">
      <dgm:prSet/>
      <dgm:spPr/>
      <dgm:t>
        <a:bodyPr/>
        <a:lstStyle/>
        <a:p>
          <a:endParaRPr lang="en-US" sz="2000"/>
        </a:p>
      </dgm:t>
    </dgm:pt>
    <dgm:pt modelId="{32D3BFBA-3A94-4308-B381-9BCCA98637C7}" type="sibTrans" cxnId="{E28012EE-DB4D-4D9B-9F64-A8DA29A39450}">
      <dgm:prSet/>
      <dgm:spPr/>
      <dgm:t>
        <a:bodyPr/>
        <a:lstStyle/>
        <a:p>
          <a:endParaRPr lang="en-US" sz="2000"/>
        </a:p>
      </dgm:t>
    </dgm:pt>
    <dgm:pt modelId="{6E7D23ED-51F8-4D5B-A540-B1C3220F363D}" type="pres">
      <dgm:prSet presAssocID="{C0656B82-B892-445B-843A-C1A224CCCE08}" presName="diagram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IN"/>
        </a:p>
      </dgm:t>
    </dgm:pt>
    <dgm:pt modelId="{71007E35-93F7-4437-A24E-B7A88CFDEB43}" type="pres">
      <dgm:prSet presAssocID="{5D370C51-9DD0-4E9E-B974-325656A8839D}" presName="node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B17B164D-1000-44B7-B286-3692E4ADA43E}" type="pres">
      <dgm:prSet presAssocID="{8DF20177-DC4F-4C21-A272-555FCA96A161}" presName="sibTrans" presStyleCnt="0"/>
      <dgm:spPr/>
    </dgm:pt>
    <dgm:pt modelId="{7F5F1223-7E01-420C-8EA5-250866D77F29}" type="pres">
      <dgm:prSet presAssocID="{7BBC8F3F-D770-4965-8391-7D7E35585E0F}" presName="node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  <dgm:pt modelId="{FD6E24B3-16B8-4921-8D17-461048243922}" type="pres">
      <dgm:prSet presAssocID="{28D9472E-3261-4B72-B946-FD122CD8DD0A}" presName="sibTrans" presStyleCnt="0"/>
      <dgm:spPr/>
    </dgm:pt>
    <dgm:pt modelId="{7659C2A1-A594-4A1A-A395-3B2370AE472D}" type="pres">
      <dgm:prSet presAssocID="{322B897B-7459-4780-AB18-F528CB1DE169}" presName="node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IN"/>
        </a:p>
      </dgm:t>
    </dgm:pt>
  </dgm:ptLst>
  <dgm:cxnLst>
    <dgm:cxn modelId="{826CB0C0-57E2-4519-8007-9F843C442ACB}" srcId="{C0656B82-B892-445B-843A-C1A224CCCE08}" destId="{5D370C51-9DD0-4E9E-B974-325656A8839D}" srcOrd="0" destOrd="0" parTransId="{9D2EBCA6-CE65-4F7B-AE0E-2618F351EDC0}" sibTransId="{8DF20177-DC4F-4C21-A272-555FCA96A161}"/>
    <dgm:cxn modelId="{E28012EE-DB4D-4D9B-9F64-A8DA29A39450}" srcId="{C0656B82-B892-445B-843A-C1A224CCCE08}" destId="{322B897B-7459-4780-AB18-F528CB1DE169}" srcOrd="2" destOrd="0" parTransId="{ABB0C887-33A8-4741-9698-5A36460617F1}" sibTransId="{32D3BFBA-3A94-4308-B381-9BCCA98637C7}"/>
    <dgm:cxn modelId="{33BC0125-1D8E-48B6-BAEB-158A7CA340D1}" type="presOf" srcId="{C0656B82-B892-445B-843A-C1A224CCCE08}" destId="{6E7D23ED-51F8-4D5B-A540-B1C3220F363D}" srcOrd="0" destOrd="0" presId="urn:microsoft.com/office/officeart/2005/8/layout/default"/>
    <dgm:cxn modelId="{1F48DB6F-1575-4D37-91AB-9988024D041B}" type="presOf" srcId="{7BBC8F3F-D770-4965-8391-7D7E35585E0F}" destId="{7F5F1223-7E01-420C-8EA5-250866D77F29}" srcOrd="0" destOrd="0" presId="urn:microsoft.com/office/officeart/2005/8/layout/default"/>
    <dgm:cxn modelId="{7DC95807-2159-4204-8DCB-CA50648CF1B6}" srcId="{C0656B82-B892-445B-843A-C1A224CCCE08}" destId="{7BBC8F3F-D770-4965-8391-7D7E35585E0F}" srcOrd="1" destOrd="0" parTransId="{D8708A53-5CD8-4C15-A0E8-007D2D2613AB}" sibTransId="{28D9472E-3261-4B72-B946-FD122CD8DD0A}"/>
    <dgm:cxn modelId="{AE1249FC-C88B-48D2-9307-A6C37E2AAC28}" type="presOf" srcId="{322B897B-7459-4780-AB18-F528CB1DE169}" destId="{7659C2A1-A594-4A1A-A395-3B2370AE472D}" srcOrd="0" destOrd="0" presId="urn:microsoft.com/office/officeart/2005/8/layout/default"/>
    <dgm:cxn modelId="{6AED2F6A-6157-4552-BBD8-7F3D4BD1F7C8}" type="presOf" srcId="{5D370C51-9DD0-4E9E-B974-325656A8839D}" destId="{71007E35-93F7-4437-A24E-B7A88CFDEB43}" srcOrd="0" destOrd="0" presId="urn:microsoft.com/office/officeart/2005/8/layout/default"/>
    <dgm:cxn modelId="{6B40974A-AF39-4C96-AF85-82E66672B17A}" type="presParOf" srcId="{6E7D23ED-51F8-4D5B-A540-B1C3220F363D}" destId="{71007E35-93F7-4437-A24E-B7A88CFDEB43}" srcOrd="0" destOrd="0" presId="urn:microsoft.com/office/officeart/2005/8/layout/default"/>
    <dgm:cxn modelId="{4EBCEBF1-8B7B-4E2F-9A7C-626E6D137EDF}" type="presParOf" srcId="{6E7D23ED-51F8-4D5B-A540-B1C3220F363D}" destId="{B17B164D-1000-44B7-B286-3692E4ADA43E}" srcOrd="1" destOrd="0" presId="urn:microsoft.com/office/officeart/2005/8/layout/default"/>
    <dgm:cxn modelId="{E5B94454-15A2-4B8F-85E1-C82C23E50843}" type="presParOf" srcId="{6E7D23ED-51F8-4D5B-A540-B1C3220F363D}" destId="{7F5F1223-7E01-420C-8EA5-250866D77F29}" srcOrd="2" destOrd="0" presId="urn:microsoft.com/office/officeart/2005/8/layout/default"/>
    <dgm:cxn modelId="{2378727B-D9A1-468F-BD6B-CEB4A7EFA25D}" type="presParOf" srcId="{6E7D23ED-51F8-4D5B-A540-B1C3220F363D}" destId="{FD6E24B3-16B8-4921-8D17-461048243922}" srcOrd="3" destOrd="0" presId="urn:microsoft.com/office/officeart/2005/8/layout/default"/>
    <dgm:cxn modelId="{ED95F773-AB6C-49DA-9F1A-08EBA11E97E5}" type="presParOf" srcId="{6E7D23ED-51F8-4D5B-A540-B1C3220F363D}" destId="{7659C2A1-A594-4A1A-A395-3B2370AE472D}" srcOrd="4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63F4C0-7093-45F2-B371-7FA19B277FDD}">
      <dsp:nvSpPr>
        <dsp:cNvPr id="0" name=""/>
        <dsp:cNvSpPr/>
      </dsp:nvSpPr>
      <dsp:spPr>
        <a:xfrm>
          <a:off x="0" y="0"/>
          <a:ext cx="8191909" cy="12998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marR="0" lvl="0" indent="0" algn="l" defTabSz="914400" eaLnBrk="1" fontAlgn="auto" latinLnBrk="0" hangingPunct="1">
            <a:lnSpc>
              <a:spcPct val="15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en-US" sz="1800" b="1" kern="1200" dirty="0">
              <a:solidFill>
                <a:schemeClr val="tx1"/>
              </a:solidFill>
              <a:latin typeface="+mn-lt"/>
              <a:ea typeface="Century Gothic"/>
              <a:cs typeface="Century Gothic"/>
              <a:sym typeface="Proxima Nova"/>
            </a:rPr>
            <a:t>To have near to real time </a:t>
          </a:r>
          <a:r>
            <a:rPr lang="en-US" sz="1800" b="1" i="0" u="none" strike="noStrike" kern="1200" cap="none" dirty="0">
              <a:solidFill>
                <a:schemeClr val="tx1"/>
              </a:solidFill>
              <a:latin typeface="+mn-lt"/>
              <a:ea typeface="Proxima Nova"/>
              <a:cs typeface="Proxima Nova"/>
              <a:sym typeface="Proxima Nova"/>
            </a:rPr>
            <a:t>Single Integrated Portal to access information </a:t>
          </a:r>
          <a:r>
            <a:rPr lang="en-US" sz="1800" b="1" kern="1200" dirty="0">
              <a:solidFill>
                <a:schemeClr val="tx1"/>
              </a:solidFill>
              <a:latin typeface="+mn-lt"/>
              <a:ea typeface="Century Gothic"/>
              <a:cs typeface="Century Gothic"/>
              <a:sym typeface="Proxima Nova"/>
            </a:rPr>
            <a:t>on 2019 </a:t>
          </a:r>
          <a:r>
            <a:rPr lang="en-US" sz="1800" b="1" kern="1200" dirty="0" err="1">
              <a:solidFill>
                <a:schemeClr val="tx1"/>
              </a:solidFill>
              <a:latin typeface="+mn-lt"/>
              <a:ea typeface="Century Gothic"/>
              <a:cs typeface="Century Gothic"/>
              <a:sym typeface="Proxima Nova"/>
            </a:rPr>
            <a:t>nCoV</a:t>
          </a:r>
          <a:r>
            <a:rPr lang="en-US" sz="1800" b="1" i="0" u="none" strike="noStrike" kern="1200" cap="none" dirty="0" err="1">
              <a:solidFill>
                <a:schemeClr val="tx1"/>
              </a:solidFill>
              <a:latin typeface="+mn-lt"/>
              <a:ea typeface="Proxima Nova"/>
              <a:cs typeface="Proxima Nova"/>
              <a:sym typeface="Proxima Nova"/>
            </a:rPr>
            <a:t>s</a:t>
          </a:r>
          <a:r>
            <a:rPr lang="en-US" sz="1800" b="1" i="0" u="none" strike="noStrike" kern="1200" cap="none" dirty="0">
              <a:solidFill>
                <a:schemeClr val="tx1"/>
              </a:solidFill>
              <a:latin typeface="+mn-lt"/>
              <a:ea typeface="Proxima Nova"/>
              <a:cs typeface="Proxima Nova"/>
              <a:sym typeface="Proxima Nova"/>
            </a:rPr>
            <a:t>  (</a:t>
          </a:r>
          <a:r>
            <a:rPr lang="en-US" sz="1800" b="1" kern="1200" dirty="0">
              <a:solidFill>
                <a:schemeClr val="tx1"/>
              </a:solidFill>
              <a:latin typeface="+mn-lt"/>
              <a:ea typeface="Century Gothic"/>
              <a:cs typeface="Century Gothic"/>
              <a:sym typeface="Proxima Nova"/>
            </a:rPr>
            <a:t>a single source of truth) data</a:t>
          </a:r>
        </a:p>
      </dsp:txBody>
      <dsp:txXfrm>
        <a:off x="1768370" y="0"/>
        <a:ext cx="6423538" cy="1299891"/>
      </dsp:txXfrm>
    </dsp:sp>
    <dsp:sp modelId="{BDE21D4A-4042-4251-99D8-49E61AA8B7E1}">
      <dsp:nvSpPr>
        <dsp:cNvPr id="0" name=""/>
        <dsp:cNvSpPr/>
      </dsp:nvSpPr>
      <dsp:spPr>
        <a:xfrm>
          <a:off x="129989" y="129989"/>
          <a:ext cx="1638381" cy="103991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77AC30D-F818-4DCA-A6E7-2C61F4E16261}">
      <dsp:nvSpPr>
        <dsp:cNvPr id="0" name=""/>
        <dsp:cNvSpPr/>
      </dsp:nvSpPr>
      <dsp:spPr>
        <a:xfrm>
          <a:off x="0" y="1429881"/>
          <a:ext cx="8191909" cy="12998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i="0" u="none" strike="noStrike" kern="1200" cap="none" dirty="0">
              <a:solidFill>
                <a:schemeClr val="tx1"/>
              </a:solidFill>
              <a:latin typeface="+mn-lt"/>
              <a:ea typeface="Proxima Nova"/>
              <a:cs typeface="Proxima Nova"/>
              <a:sym typeface="Proxima Nova"/>
            </a:rPr>
            <a:t>Bird-eye-visualization</a:t>
          </a:r>
          <a:r>
            <a:rPr lang="en-US" sz="1800" b="0" i="0" u="none" strike="noStrike" kern="1200" cap="none" dirty="0">
              <a:solidFill>
                <a:schemeClr val="tx1"/>
              </a:solidFill>
              <a:latin typeface="+mn-lt"/>
              <a:ea typeface="Proxima Nova"/>
              <a:cs typeface="Proxima Nova"/>
              <a:sym typeface="Proxima Nova"/>
            </a:rPr>
            <a:t> to support data based </a:t>
          </a:r>
          <a:r>
            <a:rPr lang="en-IN" sz="1800" b="0" i="0" u="none" strike="noStrike" kern="1200" cap="none" dirty="0">
              <a:solidFill>
                <a:schemeClr val="tx1"/>
              </a:solidFill>
              <a:latin typeface="+mn-lt"/>
              <a:ea typeface="Proxima Nova"/>
              <a:cs typeface="Proxima Nova"/>
              <a:sym typeface="Proxima Nova"/>
            </a:rPr>
            <a:t>Decision making </a:t>
          </a:r>
          <a:endParaRPr lang="en-US" sz="1800" b="0" i="0" u="none" strike="noStrike" kern="1200" cap="none" dirty="0">
            <a:solidFill>
              <a:schemeClr val="tx1"/>
            </a:solidFill>
            <a:latin typeface="+mn-lt"/>
            <a:ea typeface="Proxima Nova"/>
            <a:cs typeface="Proxima Nova"/>
            <a:sym typeface="Proxima Nova"/>
          </a:endParaRPr>
        </a:p>
      </dsp:txBody>
      <dsp:txXfrm>
        <a:off x="1768370" y="1429881"/>
        <a:ext cx="6423538" cy="1299891"/>
      </dsp:txXfrm>
    </dsp:sp>
    <dsp:sp modelId="{36EADB77-3066-48D6-9263-599E90AFC348}">
      <dsp:nvSpPr>
        <dsp:cNvPr id="0" name=""/>
        <dsp:cNvSpPr/>
      </dsp:nvSpPr>
      <dsp:spPr>
        <a:xfrm>
          <a:off x="129989" y="1559870"/>
          <a:ext cx="1638381" cy="103991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76B73BB-5273-4F7F-B842-A8EF059EF1F7}">
      <dsp:nvSpPr>
        <dsp:cNvPr id="0" name=""/>
        <dsp:cNvSpPr/>
      </dsp:nvSpPr>
      <dsp:spPr>
        <a:xfrm>
          <a:off x="0" y="2859762"/>
          <a:ext cx="8191909" cy="1299891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l" defTabSz="800100">
            <a:lnSpc>
              <a:spcPct val="15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i="0" u="none" strike="noStrike" kern="1200" cap="none" dirty="0">
              <a:solidFill>
                <a:schemeClr val="tx1"/>
              </a:solidFill>
              <a:latin typeface="+mn-lt"/>
              <a:ea typeface="Proxima Nova"/>
              <a:cs typeface="Proxima Nova"/>
              <a:sym typeface="Proxima Nova"/>
            </a:rPr>
            <a:t>National-level monitoring and Status of implementation, </a:t>
          </a:r>
          <a:r>
            <a:rPr lang="en-IN" sz="1800" b="1" kern="1200" dirty="0">
              <a:solidFill>
                <a:schemeClr val="tx1"/>
              </a:solidFill>
              <a:latin typeface="+mn-lt"/>
              <a:ea typeface="Century Gothic"/>
              <a:cs typeface="Century Gothic"/>
              <a:sym typeface="Proxima Nova"/>
            </a:rPr>
            <a:t>To provide better care in terms of availability of  equipments and Preparedness Healthcare</a:t>
          </a:r>
          <a:endParaRPr lang="en-US" sz="1800" b="1" i="0" u="none" strike="noStrike" kern="1200" cap="none" dirty="0">
            <a:solidFill>
              <a:schemeClr val="tx1"/>
            </a:solidFill>
            <a:latin typeface="+mn-lt"/>
            <a:ea typeface="Proxima Nova"/>
            <a:cs typeface="Proxima Nova"/>
            <a:sym typeface="Proxima Nova"/>
          </a:endParaRPr>
        </a:p>
      </dsp:txBody>
      <dsp:txXfrm>
        <a:off x="1768370" y="2859762"/>
        <a:ext cx="6423538" cy="1299891"/>
      </dsp:txXfrm>
    </dsp:sp>
    <dsp:sp modelId="{32506B9E-24EC-4840-A0E3-2A267D9AC76D}">
      <dsp:nvSpPr>
        <dsp:cNvPr id="0" name=""/>
        <dsp:cNvSpPr/>
      </dsp:nvSpPr>
      <dsp:spPr>
        <a:xfrm>
          <a:off x="129989" y="2989751"/>
          <a:ext cx="1638381" cy="1039913"/>
        </a:xfrm>
        <a:prstGeom prst="roundRect">
          <a:avLst>
            <a:gd name="adj" fmla="val 10000"/>
          </a:avLst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 w="12700" cap="flat" cmpd="sng" algn="ctr">
          <a:solidFill>
            <a:schemeClr val="accent2">
              <a:shade val="8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007E35-93F7-4437-A24E-B7A88CFDEB43}">
      <dsp:nvSpPr>
        <dsp:cNvPr id="0" name=""/>
        <dsp:cNvSpPr/>
      </dsp:nvSpPr>
      <dsp:spPr>
        <a:xfrm>
          <a:off x="0" y="451680"/>
          <a:ext cx="1904999" cy="1143000"/>
        </a:xfrm>
        <a:prstGeom prst="rect">
          <a:avLst/>
        </a:prstGeom>
        <a:solidFill>
          <a:schemeClr val="accent6">
            <a:shade val="5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latin typeface="Century Gothic"/>
              <a:ea typeface="Century Gothic"/>
              <a:cs typeface="Century Gothic"/>
              <a:sym typeface="Century Gothic"/>
            </a:rPr>
            <a:t>State </a:t>
          </a:r>
          <a:r>
            <a:rPr lang="en-US" sz="2000" b="1" kern="1200" dirty="0" err="1">
              <a:latin typeface="Century Gothic"/>
              <a:ea typeface="Century Gothic"/>
              <a:cs typeface="Century Gothic"/>
              <a:sym typeface="Century Gothic"/>
            </a:rPr>
            <a:t>nCoV</a:t>
          </a:r>
          <a:r>
            <a:rPr lang="en-US" sz="2000" b="1" kern="1200" dirty="0">
              <a:latin typeface="Century Gothic"/>
              <a:ea typeface="Century Gothic"/>
              <a:cs typeface="Century Gothic"/>
              <a:sym typeface="Century Gothic"/>
            </a:rPr>
            <a:t> Passengers</a:t>
          </a:r>
          <a:endParaRPr lang="en-US" sz="2000" kern="1200" dirty="0"/>
        </a:p>
      </dsp:txBody>
      <dsp:txXfrm>
        <a:off x="0" y="451680"/>
        <a:ext cx="1904999" cy="1143000"/>
      </dsp:txXfrm>
    </dsp:sp>
    <dsp:sp modelId="{7F5F1223-7E01-420C-8EA5-250866D77F29}">
      <dsp:nvSpPr>
        <dsp:cNvPr id="0" name=""/>
        <dsp:cNvSpPr/>
      </dsp:nvSpPr>
      <dsp:spPr>
        <a:xfrm>
          <a:off x="2095500" y="451680"/>
          <a:ext cx="1904999" cy="1143000"/>
        </a:xfrm>
        <a:prstGeom prst="rect">
          <a:avLst/>
        </a:prstGeom>
        <a:solidFill>
          <a:schemeClr val="accent6">
            <a:shade val="50000"/>
            <a:hueOff val="147370"/>
            <a:satOff val="-6442"/>
            <a:lumOff val="175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latin typeface="Century Gothic"/>
              <a:ea typeface="Century Gothic"/>
              <a:cs typeface="Century Gothic"/>
              <a:sym typeface="Century Gothic"/>
            </a:rPr>
            <a:t>State Logistics per Hospital</a:t>
          </a:r>
          <a:endParaRPr lang="en-IN" sz="2000" b="1" kern="1200" dirty="0">
            <a:latin typeface="Century Gothic"/>
            <a:ea typeface="Century Gothic"/>
            <a:cs typeface="Century Gothic"/>
            <a:sym typeface="Proxima Nova"/>
          </a:endParaRPr>
        </a:p>
      </dsp:txBody>
      <dsp:txXfrm>
        <a:off x="2095500" y="451680"/>
        <a:ext cx="1904999" cy="1143000"/>
      </dsp:txXfrm>
    </dsp:sp>
    <dsp:sp modelId="{7659C2A1-A594-4A1A-A395-3B2370AE472D}">
      <dsp:nvSpPr>
        <dsp:cNvPr id="0" name=""/>
        <dsp:cNvSpPr/>
      </dsp:nvSpPr>
      <dsp:spPr>
        <a:xfrm>
          <a:off x="4191000" y="451680"/>
          <a:ext cx="1904999" cy="1143000"/>
        </a:xfrm>
        <a:prstGeom prst="rect">
          <a:avLst/>
        </a:prstGeom>
        <a:solidFill>
          <a:schemeClr val="accent6">
            <a:shade val="50000"/>
            <a:hueOff val="294739"/>
            <a:satOff val="-12884"/>
            <a:lumOff val="3516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latin typeface="Century Gothic"/>
              <a:ea typeface="Century Gothic"/>
              <a:cs typeface="Century Gothic"/>
              <a:sym typeface="Century Gothic"/>
            </a:rPr>
            <a:t>District Logistics per Hospital</a:t>
          </a:r>
        </a:p>
      </dsp:txBody>
      <dsp:txXfrm>
        <a:off x="4191000" y="451680"/>
        <a:ext cx="1904999" cy="1143000"/>
      </dsp:txXfrm>
    </dsp:sp>
    <dsp:sp modelId="{4363331A-5377-499D-93D2-85FAE982B6B0}">
      <dsp:nvSpPr>
        <dsp:cNvPr id="0" name=""/>
        <dsp:cNvSpPr/>
      </dsp:nvSpPr>
      <dsp:spPr>
        <a:xfrm>
          <a:off x="1047750" y="1785180"/>
          <a:ext cx="1904999" cy="1143000"/>
        </a:xfrm>
        <a:prstGeom prst="rect">
          <a:avLst/>
        </a:prstGeom>
        <a:solidFill>
          <a:schemeClr val="accent6">
            <a:shade val="50000"/>
            <a:hueOff val="294739"/>
            <a:satOff val="-12884"/>
            <a:lumOff val="35169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latin typeface="Century Gothic"/>
              <a:ea typeface="Century Gothic"/>
              <a:cs typeface="Century Gothic"/>
              <a:sym typeface="Century Gothic"/>
            </a:rPr>
            <a:t>State Level Buffer Stocks</a:t>
          </a:r>
        </a:p>
      </dsp:txBody>
      <dsp:txXfrm>
        <a:off x="1047750" y="1785180"/>
        <a:ext cx="1904999" cy="1143000"/>
      </dsp:txXfrm>
    </dsp:sp>
    <dsp:sp modelId="{936E0B54-CEA9-4A5A-9B88-C1A5261BD96C}">
      <dsp:nvSpPr>
        <dsp:cNvPr id="0" name=""/>
        <dsp:cNvSpPr/>
      </dsp:nvSpPr>
      <dsp:spPr>
        <a:xfrm>
          <a:off x="3143250" y="1785180"/>
          <a:ext cx="1904999" cy="1143000"/>
        </a:xfrm>
        <a:prstGeom prst="rect">
          <a:avLst/>
        </a:prstGeom>
        <a:solidFill>
          <a:schemeClr val="accent6">
            <a:shade val="50000"/>
            <a:hueOff val="147370"/>
            <a:satOff val="-6442"/>
            <a:lumOff val="17584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latin typeface="Century Gothic"/>
              <a:ea typeface="Century Gothic"/>
              <a:cs typeface="Century Gothic"/>
              <a:sym typeface="Century Gothic"/>
            </a:rPr>
            <a:t>District Level Buffer Stocks</a:t>
          </a:r>
          <a:endParaRPr lang="en-US" sz="2000" kern="1200" dirty="0"/>
        </a:p>
      </dsp:txBody>
      <dsp:txXfrm>
        <a:off x="3143250" y="1785180"/>
        <a:ext cx="1904999" cy="11430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1007E35-93F7-4437-A24E-B7A88CFDEB43}">
      <dsp:nvSpPr>
        <dsp:cNvPr id="0" name=""/>
        <dsp:cNvSpPr/>
      </dsp:nvSpPr>
      <dsp:spPr>
        <a:xfrm>
          <a:off x="372615" y="1808"/>
          <a:ext cx="2597110" cy="1558266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latin typeface="Century Gothic"/>
              <a:ea typeface="Century Gothic"/>
              <a:cs typeface="Century Gothic"/>
              <a:sym typeface="Century Gothic"/>
            </a:rPr>
            <a:t>Export to Excel</a:t>
          </a:r>
          <a:endParaRPr lang="en-US" sz="2000" kern="1200" dirty="0"/>
        </a:p>
      </dsp:txBody>
      <dsp:txXfrm>
        <a:off x="372615" y="1808"/>
        <a:ext cx="2597110" cy="1558266"/>
      </dsp:txXfrm>
    </dsp:sp>
    <dsp:sp modelId="{7F5F1223-7E01-420C-8EA5-250866D77F29}">
      <dsp:nvSpPr>
        <dsp:cNvPr id="0" name=""/>
        <dsp:cNvSpPr/>
      </dsp:nvSpPr>
      <dsp:spPr>
        <a:xfrm>
          <a:off x="3229437" y="1808"/>
          <a:ext cx="2597110" cy="1558266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latin typeface="Century Gothic"/>
              <a:ea typeface="Century Gothic"/>
              <a:cs typeface="Century Gothic"/>
              <a:sym typeface="Century Gothic"/>
            </a:rPr>
            <a:t>Print</a:t>
          </a:r>
          <a:endParaRPr lang="en-IN" sz="2000" b="1" kern="1200" dirty="0">
            <a:latin typeface="Century Gothic"/>
            <a:ea typeface="Century Gothic"/>
            <a:cs typeface="Century Gothic"/>
            <a:sym typeface="Proxima Nova"/>
          </a:endParaRPr>
        </a:p>
      </dsp:txBody>
      <dsp:txXfrm>
        <a:off x="3229437" y="1808"/>
        <a:ext cx="2597110" cy="1558266"/>
      </dsp:txXfrm>
    </dsp:sp>
    <dsp:sp modelId="{7659C2A1-A594-4A1A-A395-3B2370AE472D}">
      <dsp:nvSpPr>
        <dsp:cNvPr id="0" name=""/>
        <dsp:cNvSpPr/>
      </dsp:nvSpPr>
      <dsp:spPr>
        <a:xfrm>
          <a:off x="1801026" y="1819786"/>
          <a:ext cx="2597110" cy="1558266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000" b="1" kern="1200" dirty="0">
              <a:latin typeface="Century Gothic"/>
              <a:ea typeface="Century Gothic"/>
              <a:cs typeface="Century Gothic"/>
              <a:sym typeface="Century Gothic"/>
            </a:rPr>
            <a:t>Logout</a:t>
          </a:r>
        </a:p>
      </dsp:txBody>
      <dsp:txXfrm>
        <a:off x="1801026" y="1819786"/>
        <a:ext cx="2597110" cy="1558266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A9B5457-793D-1D43-972A-59B8B67B53F0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B4E0FE2-C33C-9F4C-94CA-BDAED54DF3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957653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1554770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08990741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13658116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8552836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8552836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3120458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43879912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8676573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2830704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 dirty="0"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5746436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921266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52047815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53925847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49962518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5" name="Google Shape;385;p19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386" name="Google Shape;386;p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02392151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4651650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77306855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32909292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202986487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1652417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23328962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2:notes"/>
          <p:cNvSpPr txBox="1">
            <a:spLocks noGrp="1"/>
          </p:cNvSpPr>
          <p:nvPr>
            <p:ph type="body" idx="1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spcFirstLastPara="1" wrap="square" lIns="93162" tIns="46568" rIns="93162" bIns="46568" anchor="t" anchorCtr="0">
            <a:noAutofit/>
          </a:bodyPr>
          <a:lstStyle/>
          <a:p>
            <a:pPr marL="0" indent="0"/>
            <a:endParaRPr/>
          </a:p>
        </p:txBody>
      </p:sp>
      <p:sp>
        <p:nvSpPr>
          <p:cNvPr id="93" name="Google Shape;9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  <p:extLst>
      <p:ext uri="{BB962C8B-B14F-4D97-AF65-F5344CB8AC3E}">
        <p14:creationId xmlns:p14="http://schemas.microsoft.com/office/powerpoint/2010/main" val="37880453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A86B-CD4C-B94D-AE48-8E71E0C266C3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1962E-9BBE-064D-B50C-A61B44C4398E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6343933D-8EA0-DF47-9B3F-D0FE95D4281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l="2662" t="77290" r="2316" b="712"/>
          <a:stretch/>
        </p:blipFill>
        <p:spPr>
          <a:xfrm>
            <a:off x="359104" y="5257800"/>
            <a:ext cx="8425791" cy="14629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2971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A86B-CD4C-B94D-AE48-8E71E0C266C3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1962E-9BBE-064D-B50C-A61B44C43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53669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A86B-CD4C-B94D-AE48-8E71E0C266C3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1962E-9BBE-064D-B50C-A61B44C43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52143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 type="obj">
  <p:cSld name="1_Title and Content">
    <p:spTree>
      <p:nvGrpSpPr>
        <p:cNvPr id="1" name="Shape 14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66061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A86B-CD4C-B94D-AE48-8E71E0C266C3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1962E-9BBE-064D-B50C-A61B44C43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4720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A86B-CD4C-B94D-AE48-8E71E0C266C3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1962E-9BBE-064D-B50C-A61B44C43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0727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A86B-CD4C-B94D-AE48-8E71E0C266C3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1962E-9BBE-064D-B50C-A61B44C43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304558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A86B-CD4C-B94D-AE48-8E71E0C266C3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1962E-9BBE-064D-B50C-A61B44C43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99855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A86B-CD4C-B94D-AE48-8E71E0C266C3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1962E-9BBE-064D-B50C-A61B44C43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83513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A86B-CD4C-B94D-AE48-8E71E0C266C3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1962E-9BBE-064D-B50C-A61B44C43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1540140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A86B-CD4C-B94D-AE48-8E71E0C266C3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1962E-9BBE-064D-B50C-A61B44C43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823195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CAA86B-CD4C-B94D-AE48-8E71E0C266C3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221962E-9BBE-064D-B50C-A61B44C43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698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xmlns="" id="{D5D3DCEA-8E0E-994C-8204-5E482C09673C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4"/>
          <a:srcRect l="2662" t="77290" r="2316" b="712"/>
          <a:stretch/>
        </p:blipFill>
        <p:spPr>
          <a:xfrm>
            <a:off x="359104" y="5257800"/>
            <a:ext cx="8425791" cy="1462936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CAA86B-CD4C-B94D-AE48-8E71E0C266C3}" type="datetimeFigureOut">
              <a:rPr lang="en-US" smtClean="0"/>
              <a:t>3/10/2020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21962E-9BBE-064D-B50C-A61B44C4398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182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rgbClr val="C00000"/>
          </a:solidFill>
          <a:latin typeface="Arial Narrow" panose="020B0606020202030204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Arial Narrow" panose="020B0606020202030204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7" Type="http://schemas.microsoft.com/office/2007/relationships/diagramDrawing" Target="../diagrams/drawing3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ncdc.nhp.gov.in/user/linelisting" TargetMode="Externa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xmlns="" id="{520F66C6-9FA8-9D45-9D51-E4D82268FCA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62" t="3318" r="2316" b="69985"/>
          <a:stretch/>
        </p:blipFill>
        <p:spPr>
          <a:xfrm>
            <a:off x="0" y="0"/>
            <a:ext cx="9144000" cy="2077156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xmlns="" id="{16A76961-25AD-9548-A94A-797F502877E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01559" y="3809999"/>
            <a:ext cx="7772400" cy="1524001"/>
          </a:xfrm>
        </p:spPr>
        <p:txBody>
          <a:bodyPr>
            <a:normAutofit fontScale="90000"/>
          </a:bodyPr>
          <a:lstStyle/>
          <a:p>
            <a:r>
              <a:rPr lang="en-US" b="1" dirty="0">
                <a:latin typeface="+mn-lt"/>
              </a:rPr>
              <a:t>Information Management </a:t>
            </a:r>
            <a:r>
              <a:rPr lang="en-US" sz="3600" b="1" dirty="0">
                <a:latin typeface="+mn-lt"/>
              </a:rPr>
              <a:t>in the context of COVID-19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xmlns="" id="{403EAF6F-BEEA-D046-B257-97E3AEF8F9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5266" t="28273" r="5498" b="28870"/>
          <a:stretch/>
        </p:blipFill>
        <p:spPr>
          <a:xfrm>
            <a:off x="1334814" y="1662579"/>
            <a:ext cx="6474372" cy="2332064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043451" y="3452884"/>
            <a:ext cx="2879677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IN" dirty="0" smtClean="0"/>
              <a:t>11 March 2020 I NEIGRIHMS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704274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/>
        </p:nvSpPr>
        <p:spPr>
          <a:xfrm>
            <a:off x="273970" y="1497695"/>
            <a:ext cx="8620585" cy="4128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942975" lvl="4" indent="-171450">
              <a:buSzPts val="1600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endParaRPr sz="1200" i="1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-457200" y="841248"/>
            <a:ext cx="9129466" cy="3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r"/>
            <a:r>
              <a:rPr lang="en-US" sz="1500" b="1" dirty="0">
                <a:latin typeface="Century Gothic"/>
                <a:ea typeface="Century Gothic"/>
                <a:cs typeface="Century Gothic"/>
                <a:sym typeface="Century Gothic"/>
              </a:rPr>
              <a:t>Daily Report of Sample Taken</a:t>
            </a:r>
            <a:endParaRPr lang="en-IN" sz="1500" b="1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9375" b="5019"/>
          <a:stretch/>
        </p:blipFill>
        <p:spPr>
          <a:xfrm>
            <a:off x="6296" y="1505933"/>
            <a:ext cx="9129466" cy="4394004"/>
          </a:xfrm>
          <a:prstGeom prst="rect">
            <a:avLst/>
          </a:prstGeom>
        </p:spPr>
      </p:pic>
      <p:sp>
        <p:nvSpPr>
          <p:cNvPr id="7" name="Title 4">
            <a:extLst>
              <a:ext uri="{FF2B5EF4-FFF2-40B4-BE49-F238E27FC236}">
                <a16:creationId xmlns:a16="http://schemas.microsoft.com/office/drawing/2014/main" xmlns="" id="{995DD148-2CBD-0B4A-9079-247BBB395BF3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+mn-lt"/>
              </a:rPr>
              <a:t>Special Surveillance Information System</a:t>
            </a:r>
          </a:p>
          <a:p>
            <a:r>
              <a:rPr lang="en-GB" sz="2000" i="1" dirty="0">
                <a:latin typeface="+mn-lt"/>
              </a:rPr>
              <a:t>for managing COVID-19</a:t>
            </a:r>
          </a:p>
        </p:txBody>
      </p:sp>
    </p:spTree>
    <p:extLst>
      <p:ext uri="{BB962C8B-B14F-4D97-AF65-F5344CB8AC3E}">
        <p14:creationId xmlns:p14="http://schemas.microsoft.com/office/powerpoint/2010/main" val="7841717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/>
        </p:nvSpPr>
        <p:spPr>
          <a:xfrm>
            <a:off x="273970" y="1497695"/>
            <a:ext cx="8620585" cy="4128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942975" lvl="4" indent="-171450">
              <a:buSzPts val="1600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endParaRPr sz="1200" i="1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-457200" y="840258"/>
            <a:ext cx="9144000" cy="3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r"/>
            <a:r>
              <a:rPr lang="en-IN" sz="1500" b="1" dirty="0">
                <a:latin typeface="Century Gothic"/>
                <a:ea typeface="Century Gothic"/>
                <a:cs typeface="Century Gothic"/>
                <a:sym typeface="Century Gothic"/>
              </a:rPr>
              <a:t>National Level User’s Dashboard: </a:t>
            </a:r>
            <a:r>
              <a:rPr lang="en-US" sz="1500" b="1" dirty="0">
                <a:latin typeface="Century Gothic"/>
                <a:ea typeface="Century Gothic"/>
                <a:cs typeface="Century Gothic"/>
                <a:sym typeface="Century Gothic"/>
              </a:rPr>
              <a:t>Community Surveillance</a:t>
            </a:r>
            <a:endParaRPr lang="en-IN" sz="1500" b="1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t="9547" b="5979"/>
          <a:stretch/>
        </p:blipFill>
        <p:spPr>
          <a:xfrm>
            <a:off x="0" y="1480804"/>
            <a:ext cx="9156767" cy="4270639"/>
          </a:xfrm>
          <a:prstGeom prst="rect">
            <a:avLst/>
          </a:prstGeom>
        </p:spPr>
      </p:pic>
      <p:sp>
        <p:nvSpPr>
          <p:cNvPr id="7" name="Title 4">
            <a:extLst>
              <a:ext uri="{FF2B5EF4-FFF2-40B4-BE49-F238E27FC236}">
                <a16:creationId xmlns:a16="http://schemas.microsoft.com/office/drawing/2014/main" xmlns="" id="{18D547A4-AAD2-A746-8E75-8555947DD00D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+mn-lt"/>
              </a:rPr>
              <a:t>Special Surveillance Information System</a:t>
            </a:r>
          </a:p>
          <a:p>
            <a:r>
              <a:rPr lang="en-GB" sz="2000" i="1" dirty="0">
                <a:latin typeface="+mn-lt"/>
              </a:rPr>
              <a:t>for managing COVID-19</a:t>
            </a:r>
          </a:p>
        </p:txBody>
      </p:sp>
    </p:spTree>
    <p:extLst>
      <p:ext uri="{BB962C8B-B14F-4D97-AF65-F5344CB8AC3E}">
        <p14:creationId xmlns:p14="http://schemas.microsoft.com/office/powerpoint/2010/main" val="1080412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/>
        </p:nvSpPr>
        <p:spPr>
          <a:xfrm>
            <a:off x="273970" y="1497695"/>
            <a:ext cx="8620585" cy="4128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942975" lvl="4" indent="-171450">
              <a:buSzPts val="1600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endParaRPr sz="1200" i="1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-457200" y="841248"/>
            <a:ext cx="9144000" cy="59291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>
            <a:defPPr>
              <a:defRPr lang="en-US"/>
            </a:defPPr>
            <a:lvl1pPr algn="r">
              <a:defRPr sz="1500" b="1">
                <a:latin typeface="Century Gothic"/>
                <a:ea typeface="Century Gothic"/>
                <a:cs typeface="Century Gothic"/>
              </a:defRPr>
            </a:lvl1pPr>
          </a:lstStyle>
          <a:p>
            <a:r>
              <a:rPr lang="en-IN" dirty="0">
                <a:sym typeface="Century Gothic"/>
              </a:rPr>
              <a:t>National Level User’s Dashboard: </a:t>
            </a:r>
          </a:p>
          <a:p>
            <a:r>
              <a:rPr lang="en-US" dirty="0">
                <a:sym typeface="Century Gothic"/>
              </a:rPr>
              <a:t>Surveillance Report (Date of Arrival from Affected Country)</a:t>
            </a:r>
            <a:endParaRPr lang="en-IN" dirty="0">
              <a:sym typeface="Century Gothic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9754" b="5398"/>
          <a:stretch/>
        </p:blipFill>
        <p:spPr>
          <a:xfrm>
            <a:off x="0" y="1497696"/>
            <a:ext cx="9144000" cy="4362052"/>
          </a:xfrm>
          <a:prstGeom prst="rect">
            <a:avLst/>
          </a:prstGeom>
        </p:spPr>
      </p:pic>
      <p:sp>
        <p:nvSpPr>
          <p:cNvPr id="7" name="Title 4">
            <a:extLst>
              <a:ext uri="{FF2B5EF4-FFF2-40B4-BE49-F238E27FC236}">
                <a16:creationId xmlns:a16="http://schemas.microsoft.com/office/drawing/2014/main" xmlns="" id="{032C7C38-2998-D546-A850-4FC412031780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+mn-lt"/>
              </a:rPr>
              <a:t>Special Surveillance Information System</a:t>
            </a:r>
          </a:p>
          <a:p>
            <a:r>
              <a:rPr lang="en-GB" sz="2000" i="1" dirty="0">
                <a:latin typeface="+mn-lt"/>
              </a:rPr>
              <a:t>for managing COVID-19</a:t>
            </a:r>
          </a:p>
        </p:txBody>
      </p:sp>
    </p:spTree>
    <p:extLst>
      <p:ext uri="{BB962C8B-B14F-4D97-AF65-F5344CB8AC3E}">
        <p14:creationId xmlns:p14="http://schemas.microsoft.com/office/powerpoint/2010/main" val="1671903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/>
        </p:nvSpPr>
        <p:spPr>
          <a:xfrm>
            <a:off x="273970" y="1497695"/>
            <a:ext cx="8620585" cy="4128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942975" lvl="4" indent="-171450">
              <a:buSzPts val="1600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endParaRPr sz="1200" i="1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-457200" y="841248"/>
            <a:ext cx="9144000" cy="3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r"/>
            <a:r>
              <a:rPr lang="en-IN" sz="1500" b="1" dirty="0">
                <a:latin typeface="Century Gothic"/>
                <a:ea typeface="Century Gothic"/>
                <a:cs typeface="Century Gothic"/>
                <a:sym typeface="Century Gothic"/>
              </a:rPr>
              <a:t>State Level User’s Dashboard</a:t>
            </a:r>
          </a:p>
        </p:txBody>
      </p:sp>
      <p:cxnSp>
        <p:nvCxnSpPr>
          <p:cNvPr id="97" name="Google Shape;97;p14"/>
          <p:cNvCxnSpPr/>
          <p:nvPr/>
        </p:nvCxnSpPr>
        <p:spPr>
          <a:xfrm>
            <a:off x="0" y="1497695"/>
            <a:ext cx="9168525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9185" b="5019"/>
          <a:stretch/>
        </p:blipFill>
        <p:spPr>
          <a:xfrm>
            <a:off x="0" y="1497695"/>
            <a:ext cx="9157136" cy="4417073"/>
          </a:xfrm>
          <a:prstGeom prst="rect">
            <a:avLst/>
          </a:prstGeom>
        </p:spPr>
      </p:pic>
      <p:sp>
        <p:nvSpPr>
          <p:cNvPr id="7" name="Title 4">
            <a:extLst>
              <a:ext uri="{FF2B5EF4-FFF2-40B4-BE49-F238E27FC236}">
                <a16:creationId xmlns:a16="http://schemas.microsoft.com/office/drawing/2014/main" xmlns="" id="{30B2BF86-701B-6B4B-BA2D-9D96C08BA9CB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+mn-lt"/>
              </a:rPr>
              <a:t>Special Surveillance Information System</a:t>
            </a:r>
          </a:p>
          <a:p>
            <a:r>
              <a:rPr lang="en-GB" sz="2000" i="1" dirty="0">
                <a:latin typeface="+mn-lt"/>
              </a:rPr>
              <a:t>for managing COVID-19</a:t>
            </a:r>
          </a:p>
        </p:txBody>
      </p:sp>
    </p:spTree>
    <p:extLst>
      <p:ext uri="{BB962C8B-B14F-4D97-AF65-F5344CB8AC3E}">
        <p14:creationId xmlns:p14="http://schemas.microsoft.com/office/powerpoint/2010/main" val="2098085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/>
        </p:nvSpPr>
        <p:spPr>
          <a:xfrm>
            <a:off x="273970" y="1497695"/>
            <a:ext cx="8620585" cy="4128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942975" lvl="4" indent="-171450">
              <a:buSzPts val="1600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endParaRPr sz="1200" i="1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-457200" y="841248"/>
            <a:ext cx="9144000" cy="3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r"/>
            <a:r>
              <a:rPr lang="en-IN" sz="1500" b="1" dirty="0">
                <a:latin typeface="Century Gothic"/>
                <a:ea typeface="Century Gothic"/>
                <a:cs typeface="Century Gothic"/>
                <a:sym typeface="Century Gothic"/>
              </a:rPr>
              <a:t>State Level Users: Data Entry pages</a:t>
            </a:r>
          </a:p>
        </p:txBody>
      </p:sp>
      <p:sp>
        <p:nvSpPr>
          <p:cNvPr id="7" name="Rectangle 6"/>
          <p:cNvSpPr/>
          <p:nvPr/>
        </p:nvSpPr>
        <p:spPr>
          <a:xfrm>
            <a:off x="628650" y="1940658"/>
            <a:ext cx="2547492" cy="3231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942975" lvl="4" indent="-171450">
              <a:buSzPts val="1600"/>
            </a:pPr>
            <a:r>
              <a:rPr lang="en-IN" sz="1500" b="1" dirty="0">
                <a:latin typeface="Century Gothic"/>
                <a:ea typeface="Century Gothic"/>
                <a:cs typeface="Century Gothic"/>
                <a:sym typeface="Proxima Nova"/>
              </a:rPr>
              <a:t>Data entry forms </a:t>
            </a:r>
          </a:p>
        </p:txBody>
      </p:sp>
      <p:graphicFrame>
        <p:nvGraphicFramePr>
          <p:cNvPr id="8" name="Diagram 7"/>
          <p:cNvGraphicFramePr/>
          <p:nvPr/>
        </p:nvGraphicFramePr>
        <p:xfrm>
          <a:off x="1524000" y="2102241"/>
          <a:ext cx="6096000" cy="33798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Title 4">
            <a:extLst>
              <a:ext uri="{FF2B5EF4-FFF2-40B4-BE49-F238E27FC236}">
                <a16:creationId xmlns:a16="http://schemas.microsoft.com/office/drawing/2014/main" xmlns="" id="{CFE00539-B504-6147-98C9-2444EFF1F53E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+mn-lt"/>
              </a:rPr>
              <a:t>Special Surveillance Information System</a:t>
            </a:r>
          </a:p>
          <a:p>
            <a:r>
              <a:rPr lang="en-GB" sz="2000" i="1" dirty="0">
                <a:latin typeface="+mn-lt"/>
              </a:rPr>
              <a:t>for managing COVID-19</a:t>
            </a:r>
          </a:p>
        </p:txBody>
      </p:sp>
    </p:spTree>
    <p:extLst>
      <p:ext uri="{BB962C8B-B14F-4D97-AF65-F5344CB8AC3E}">
        <p14:creationId xmlns:p14="http://schemas.microsoft.com/office/powerpoint/2010/main" val="184627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/>
        </p:nvSpPr>
        <p:spPr>
          <a:xfrm>
            <a:off x="273970" y="1497695"/>
            <a:ext cx="8620585" cy="4128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942975" lvl="4" indent="-171450">
              <a:buSzPts val="1600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endParaRPr sz="1200" i="1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3097430" y="976314"/>
            <a:ext cx="5797125" cy="3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r"/>
            <a:r>
              <a:rPr lang="en-IN" sz="1500" b="1" dirty="0">
                <a:latin typeface="Century Gothic"/>
                <a:ea typeface="Century Gothic"/>
                <a:cs typeface="Century Gothic"/>
                <a:sym typeface="Century Gothic"/>
              </a:rPr>
              <a:t>State Level User: </a:t>
            </a:r>
            <a:r>
              <a:rPr lang="en-US" sz="1500" b="1" dirty="0">
                <a:latin typeface="Century Gothic"/>
                <a:ea typeface="Century Gothic"/>
                <a:cs typeface="Century Gothic"/>
                <a:sym typeface="Century Gothic"/>
              </a:rPr>
              <a:t>State </a:t>
            </a:r>
            <a:r>
              <a:rPr lang="en-US" sz="1500" b="1" dirty="0" err="1">
                <a:latin typeface="Century Gothic"/>
                <a:ea typeface="Century Gothic"/>
                <a:cs typeface="Century Gothic"/>
                <a:sym typeface="Century Gothic"/>
              </a:rPr>
              <a:t>nCoV</a:t>
            </a:r>
            <a:r>
              <a:rPr lang="en-US" sz="1500" b="1" dirty="0">
                <a:latin typeface="Century Gothic"/>
                <a:ea typeface="Century Gothic"/>
                <a:cs typeface="Century Gothic"/>
                <a:sym typeface="Century Gothic"/>
              </a:rPr>
              <a:t> Passengers (line listing)</a:t>
            </a:r>
            <a:endParaRPr sz="1500" b="1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97" name="Google Shape;97;p14"/>
          <p:cNvCxnSpPr/>
          <p:nvPr/>
        </p:nvCxnSpPr>
        <p:spPr>
          <a:xfrm>
            <a:off x="0" y="1497695"/>
            <a:ext cx="9168525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0" name="Rounded Rectangle 9"/>
          <p:cNvSpPr/>
          <p:nvPr/>
        </p:nvSpPr>
        <p:spPr>
          <a:xfrm>
            <a:off x="1951893" y="3210072"/>
            <a:ext cx="1350499" cy="337625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Rounded Rectangle 11"/>
          <p:cNvSpPr/>
          <p:nvPr/>
        </p:nvSpPr>
        <p:spPr>
          <a:xfrm>
            <a:off x="3416692" y="2163788"/>
            <a:ext cx="687558" cy="31828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ounded Rectangle 12"/>
          <p:cNvSpPr/>
          <p:nvPr/>
        </p:nvSpPr>
        <p:spPr>
          <a:xfrm>
            <a:off x="3270739" y="3252275"/>
            <a:ext cx="211015" cy="25321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/>
              <a:t>1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4007535" y="2174338"/>
            <a:ext cx="211015" cy="25321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/>
              <a:t>2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9564" b="5207"/>
          <a:stretch/>
        </p:blipFill>
        <p:spPr>
          <a:xfrm>
            <a:off x="2279" y="1525978"/>
            <a:ext cx="9141721" cy="4380434"/>
          </a:xfrm>
          <a:prstGeom prst="rect">
            <a:avLst/>
          </a:prstGeom>
        </p:spPr>
      </p:pic>
      <p:sp>
        <p:nvSpPr>
          <p:cNvPr id="16" name="Rectangle 15"/>
          <p:cNvSpPr/>
          <p:nvPr/>
        </p:nvSpPr>
        <p:spPr>
          <a:xfrm>
            <a:off x="3302392" y="2002228"/>
            <a:ext cx="705143" cy="273461"/>
          </a:xfrm>
          <a:prstGeom prst="rect">
            <a:avLst/>
          </a:prstGeom>
          <a:noFill/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" name="Rectangle 3"/>
          <p:cNvSpPr/>
          <p:nvPr/>
        </p:nvSpPr>
        <p:spPr>
          <a:xfrm>
            <a:off x="3990895" y="2154355"/>
            <a:ext cx="261881" cy="26376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dirty="0"/>
              <a:t>2</a:t>
            </a:r>
          </a:p>
        </p:txBody>
      </p:sp>
      <p:sp>
        <p:nvSpPr>
          <p:cNvPr id="18" name="Title 4">
            <a:extLst>
              <a:ext uri="{FF2B5EF4-FFF2-40B4-BE49-F238E27FC236}">
                <a16:creationId xmlns:a16="http://schemas.microsoft.com/office/drawing/2014/main" xmlns="" id="{1B0AD1BA-C112-094A-A445-74A52F0600BB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+mn-lt"/>
              </a:rPr>
              <a:t>Special Surveillance Information System</a:t>
            </a:r>
          </a:p>
          <a:p>
            <a:r>
              <a:rPr lang="en-GB" sz="2000" i="1" dirty="0">
                <a:latin typeface="+mn-lt"/>
              </a:rPr>
              <a:t>for managing COVID-19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10D2C57D-BDB8-0643-9229-750B04A1FD36}"/>
              </a:ext>
            </a:extLst>
          </p:cNvPr>
          <p:cNvSpPr/>
          <p:nvPr/>
        </p:nvSpPr>
        <p:spPr>
          <a:xfrm>
            <a:off x="4218550" y="3838832"/>
            <a:ext cx="1004239" cy="1952368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xmlns="" id="{817F7E98-62D0-BD47-AFDC-1E1A640A73E7}"/>
              </a:ext>
            </a:extLst>
          </p:cNvPr>
          <p:cNvSpPr/>
          <p:nvPr/>
        </p:nvSpPr>
        <p:spPr>
          <a:xfrm>
            <a:off x="6179155" y="3839954"/>
            <a:ext cx="2454099" cy="1952368"/>
          </a:xfrm>
          <a:prstGeom prst="rect">
            <a:avLst/>
          </a:prstGeom>
          <a:pattFill prst="pct20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21026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/>
          <p:cNvSpPr txBox="1"/>
          <p:nvPr/>
        </p:nvSpPr>
        <p:spPr>
          <a:xfrm>
            <a:off x="-457200" y="841248"/>
            <a:ext cx="9144000" cy="3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r"/>
            <a:r>
              <a:rPr lang="en-IN" sz="1500" b="1" dirty="0">
                <a:latin typeface="Century Gothic"/>
                <a:ea typeface="Century Gothic"/>
                <a:cs typeface="Century Gothic"/>
                <a:sym typeface="Century Gothic"/>
              </a:rPr>
              <a:t>State Level User: </a:t>
            </a:r>
            <a:r>
              <a:rPr lang="en-US" sz="1500" b="1" dirty="0"/>
              <a:t>State Line list Dashboard</a:t>
            </a:r>
            <a:endParaRPr lang="en-US" sz="1500" b="1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algn="r"/>
            <a:endParaRPr sz="1500" b="1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sp>
        <p:nvSpPr>
          <p:cNvPr id="10" name="Rounded Rectangle 9"/>
          <p:cNvSpPr/>
          <p:nvPr/>
        </p:nvSpPr>
        <p:spPr>
          <a:xfrm>
            <a:off x="1740877" y="3621554"/>
            <a:ext cx="1107826" cy="253218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ounded Rectangle 12"/>
          <p:cNvSpPr/>
          <p:nvPr/>
        </p:nvSpPr>
        <p:spPr>
          <a:xfrm>
            <a:off x="2817051" y="3611001"/>
            <a:ext cx="211015" cy="25321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/>
              <a:t>1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9028" b="11805"/>
          <a:stretch/>
        </p:blipFill>
        <p:spPr>
          <a:xfrm>
            <a:off x="-2544" y="1497694"/>
            <a:ext cx="9146546" cy="4071083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xmlns="" id="{DD74072F-66C2-8B48-8953-EA7A84AF0630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+mn-lt"/>
              </a:rPr>
              <a:t>Special Surveillance Information System</a:t>
            </a:r>
          </a:p>
          <a:p>
            <a:r>
              <a:rPr lang="en-GB" sz="2000" i="1" dirty="0">
                <a:latin typeface="+mn-lt"/>
              </a:rPr>
              <a:t>for managing COVID-19</a:t>
            </a:r>
          </a:p>
        </p:txBody>
      </p:sp>
    </p:spTree>
    <p:extLst>
      <p:ext uri="{BB962C8B-B14F-4D97-AF65-F5344CB8AC3E}">
        <p14:creationId xmlns:p14="http://schemas.microsoft.com/office/powerpoint/2010/main" val="22187765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/>
        </p:nvSpPr>
        <p:spPr>
          <a:xfrm>
            <a:off x="273970" y="1497695"/>
            <a:ext cx="8620585" cy="4128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942975" lvl="4" indent="-171450">
              <a:buSzPts val="1600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endParaRPr sz="1200" i="1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-457200" y="841248"/>
            <a:ext cx="9143999" cy="3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r"/>
            <a:r>
              <a:rPr lang="en-IN" sz="1500" b="1" dirty="0">
                <a:latin typeface="Century Gothic"/>
                <a:ea typeface="Century Gothic"/>
                <a:cs typeface="Century Gothic"/>
                <a:sym typeface="Century Gothic"/>
              </a:rPr>
              <a:t>State Level User : </a:t>
            </a:r>
            <a:r>
              <a:rPr lang="en-US" sz="1500" b="1" dirty="0">
                <a:latin typeface="Century Gothic"/>
                <a:ea typeface="Century Gothic"/>
                <a:cs typeface="Century Gothic"/>
                <a:sym typeface="Century Gothic"/>
              </a:rPr>
              <a:t>State </a:t>
            </a:r>
            <a:r>
              <a:rPr lang="en-US" sz="1500" b="1" dirty="0" err="1">
                <a:latin typeface="Century Gothic"/>
                <a:ea typeface="Century Gothic"/>
                <a:cs typeface="Century Gothic"/>
                <a:sym typeface="Century Gothic"/>
              </a:rPr>
              <a:t>nCoV</a:t>
            </a:r>
            <a:r>
              <a:rPr lang="en-US" sz="1500" b="1" dirty="0">
                <a:latin typeface="Century Gothic"/>
                <a:ea typeface="Century Gothic"/>
                <a:cs typeface="Century Gothic"/>
                <a:sym typeface="Century Gothic"/>
              </a:rPr>
              <a:t> Passengers (data entry)</a:t>
            </a:r>
            <a:endParaRPr lang="en-IN" sz="1500" b="1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b="10133"/>
          <a:stretch/>
        </p:blipFill>
        <p:spPr>
          <a:xfrm>
            <a:off x="0" y="1511552"/>
            <a:ext cx="9149825" cy="4623019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xmlns="" id="{BB09690B-0EC4-8E4E-894F-0C263A283D29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+mn-lt"/>
              </a:rPr>
              <a:t>Special Surveillance Information System</a:t>
            </a:r>
          </a:p>
          <a:p>
            <a:r>
              <a:rPr lang="en-GB" sz="2000" i="1" dirty="0">
                <a:latin typeface="+mn-lt"/>
              </a:rPr>
              <a:t>for managing COVID-19</a:t>
            </a:r>
          </a:p>
        </p:txBody>
      </p:sp>
    </p:spTree>
    <p:extLst>
      <p:ext uri="{BB962C8B-B14F-4D97-AF65-F5344CB8AC3E}">
        <p14:creationId xmlns:p14="http://schemas.microsoft.com/office/powerpoint/2010/main" val="39527589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/>
        </p:nvSpPr>
        <p:spPr>
          <a:xfrm>
            <a:off x="273970" y="1497695"/>
            <a:ext cx="8620585" cy="4128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942975" lvl="4" indent="-171450">
              <a:buSzPts val="1600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endParaRPr sz="1200" i="1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-457200" y="841248"/>
            <a:ext cx="9143999" cy="3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r"/>
            <a:r>
              <a:rPr lang="en-IN" sz="1500" b="1" dirty="0">
                <a:latin typeface="Century Gothic"/>
                <a:ea typeface="Century Gothic"/>
                <a:cs typeface="Century Gothic"/>
                <a:sym typeface="Century Gothic"/>
              </a:rPr>
              <a:t>State Level User : </a:t>
            </a:r>
            <a:r>
              <a:rPr lang="en-US" sz="1500" b="1" dirty="0">
                <a:latin typeface="Century Gothic"/>
                <a:ea typeface="Century Gothic"/>
                <a:cs typeface="Century Gothic"/>
                <a:sym typeface="Century Gothic"/>
              </a:rPr>
              <a:t>State </a:t>
            </a:r>
            <a:r>
              <a:rPr lang="en-US" sz="1500" b="1" dirty="0" err="1">
                <a:latin typeface="Century Gothic"/>
                <a:ea typeface="Century Gothic"/>
                <a:cs typeface="Century Gothic"/>
                <a:sym typeface="Century Gothic"/>
              </a:rPr>
              <a:t>nCoV</a:t>
            </a:r>
            <a:r>
              <a:rPr lang="en-US" sz="1500" b="1" dirty="0">
                <a:latin typeface="Century Gothic"/>
                <a:ea typeface="Century Gothic"/>
                <a:cs typeface="Century Gothic"/>
                <a:sym typeface="Century Gothic"/>
              </a:rPr>
              <a:t> Passengers (data entry)</a:t>
            </a:r>
            <a:endParaRPr lang="en-IN" sz="1500" b="1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b="10133"/>
          <a:stretch/>
        </p:blipFill>
        <p:spPr>
          <a:xfrm>
            <a:off x="0" y="1511552"/>
            <a:ext cx="12810074" cy="6472388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xmlns="" id="{BB09690B-0EC4-8E4E-894F-0C263A283D29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+mn-lt"/>
              </a:rPr>
              <a:t>Special Surveillance Information System</a:t>
            </a:r>
          </a:p>
          <a:p>
            <a:r>
              <a:rPr lang="en-GB" sz="2000" i="1" dirty="0">
                <a:latin typeface="+mn-lt"/>
              </a:rPr>
              <a:t>for managing COVID-19</a:t>
            </a:r>
          </a:p>
        </p:txBody>
      </p:sp>
    </p:spTree>
    <p:extLst>
      <p:ext uri="{BB962C8B-B14F-4D97-AF65-F5344CB8AC3E}">
        <p14:creationId xmlns:p14="http://schemas.microsoft.com/office/powerpoint/2010/main" val="16850273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p14"/>
          <p:cNvSpPr txBox="1"/>
          <p:nvPr/>
        </p:nvSpPr>
        <p:spPr>
          <a:xfrm>
            <a:off x="-457200" y="841248"/>
            <a:ext cx="9143999" cy="315000"/>
          </a:xfrm>
          <a:prstGeom prst="rect">
            <a:avLst/>
          </a:prstGeom>
          <a:noFill/>
          <a:ln>
            <a:solidFill>
              <a:schemeClr val="lt1"/>
            </a:solidFill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r"/>
            <a:r>
              <a:rPr lang="en-IN" sz="1500" b="1" dirty="0">
                <a:latin typeface="Century Gothic"/>
                <a:ea typeface="Century Gothic"/>
                <a:cs typeface="Century Gothic"/>
                <a:sym typeface="Century Gothic"/>
              </a:rPr>
              <a:t>State Level User: </a:t>
            </a:r>
            <a:r>
              <a:rPr lang="en-US" sz="1500" b="1" dirty="0"/>
              <a:t>State Logistic Dashboard</a:t>
            </a:r>
            <a:endParaRPr sz="1500" b="1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97" name="Google Shape;97;p14"/>
          <p:cNvCxnSpPr/>
          <p:nvPr/>
        </p:nvCxnSpPr>
        <p:spPr>
          <a:xfrm>
            <a:off x="0" y="1497695"/>
            <a:ext cx="9168525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/>
          <a:srcRect b="14236"/>
          <a:stretch/>
        </p:blipFill>
        <p:spPr>
          <a:xfrm>
            <a:off x="-2282" y="1510630"/>
            <a:ext cx="9150763" cy="4412374"/>
          </a:xfrm>
          <a:prstGeom prst="rect">
            <a:avLst/>
          </a:prstGeom>
        </p:spPr>
      </p:pic>
      <p:sp>
        <p:nvSpPr>
          <p:cNvPr id="14" name="Rounded Rectangle 13"/>
          <p:cNvSpPr/>
          <p:nvPr/>
        </p:nvSpPr>
        <p:spPr>
          <a:xfrm>
            <a:off x="1694271" y="2224515"/>
            <a:ext cx="1107826" cy="22230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6" name="Rounded Rectangle 15"/>
          <p:cNvSpPr/>
          <p:nvPr/>
        </p:nvSpPr>
        <p:spPr>
          <a:xfrm>
            <a:off x="2591082" y="2426667"/>
            <a:ext cx="211015" cy="253219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/>
              <a:t>1</a:t>
            </a:r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xmlns="" id="{18674CE9-721D-BB46-91AB-4C604535C177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+mn-lt"/>
              </a:rPr>
              <a:t>Special Surveillance Information System</a:t>
            </a:r>
          </a:p>
          <a:p>
            <a:r>
              <a:rPr lang="en-GB" sz="2000" i="1" dirty="0">
                <a:latin typeface="+mn-lt"/>
              </a:rPr>
              <a:t>for managing COVID-19</a:t>
            </a:r>
          </a:p>
        </p:txBody>
      </p:sp>
    </p:spTree>
    <p:extLst>
      <p:ext uri="{BB962C8B-B14F-4D97-AF65-F5344CB8AC3E}">
        <p14:creationId xmlns:p14="http://schemas.microsoft.com/office/powerpoint/2010/main" val="347467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7A2552B-81FC-4E0A-956F-4B0BDC0F2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64321"/>
            <a:ext cx="7886700" cy="4351338"/>
          </a:xfrm>
        </p:spPr>
        <p:txBody>
          <a:bodyPr>
            <a:normAutofit/>
          </a:bodyPr>
          <a:lstStyle/>
          <a:p>
            <a:r>
              <a:rPr lang="en-US" dirty="0">
                <a:latin typeface="+mn-lt"/>
              </a:rPr>
              <a:t>For tracking of cases and contacts and to provide care and treatment</a:t>
            </a:r>
          </a:p>
          <a:p>
            <a:r>
              <a:rPr lang="en-US">
                <a:latin typeface="+mn-lt"/>
              </a:rPr>
              <a:t>For rapid </a:t>
            </a:r>
            <a:r>
              <a:rPr lang="en-US" dirty="0">
                <a:latin typeface="+mn-lt"/>
              </a:rPr>
              <a:t>detection of new cases where the SARS-CoV-2 is not circulating;</a:t>
            </a:r>
          </a:p>
          <a:p>
            <a:r>
              <a:rPr lang="en-US" dirty="0">
                <a:latin typeface="+mn-lt"/>
              </a:rPr>
              <a:t>To provide epidemiological information to conduct risk assessments at all levels; and</a:t>
            </a:r>
          </a:p>
          <a:p>
            <a:r>
              <a:rPr lang="en-US" dirty="0">
                <a:latin typeface="+mn-lt"/>
              </a:rPr>
              <a:t>To provide epidemiological information to guide preparedness and response measures at all levels.</a:t>
            </a:r>
          </a:p>
        </p:txBody>
      </p:sp>
      <p:sp>
        <p:nvSpPr>
          <p:cNvPr id="8" name="Title 4">
            <a:extLst>
              <a:ext uri="{FF2B5EF4-FFF2-40B4-BE49-F238E27FC236}">
                <a16:creationId xmlns:a16="http://schemas.microsoft.com/office/drawing/2014/main" xmlns="" id="{8A04280F-C6A2-9648-AE6E-C6BFA93CD8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>
            <a:normAutofit/>
          </a:bodyPr>
          <a:lstStyle/>
          <a:p>
            <a:r>
              <a:rPr lang="en-GB" dirty="0">
                <a:latin typeface="+mn-lt"/>
              </a:rPr>
              <a:t>Rational for Data and Information</a:t>
            </a:r>
            <a:br>
              <a:rPr lang="en-GB" dirty="0">
                <a:latin typeface="+mn-lt"/>
              </a:rPr>
            </a:br>
            <a:r>
              <a:rPr lang="en-GB" sz="3100" i="1" dirty="0">
                <a:latin typeface="+mn-lt"/>
              </a:rPr>
              <a:t>for COVID-19 preparedness and response</a:t>
            </a:r>
          </a:p>
        </p:txBody>
      </p:sp>
    </p:spTree>
    <p:extLst>
      <p:ext uri="{BB962C8B-B14F-4D97-AF65-F5344CB8AC3E}">
        <p14:creationId xmlns:p14="http://schemas.microsoft.com/office/powerpoint/2010/main" val="22786031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/>
        </p:nvSpPr>
        <p:spPr>
          <a:xfrm>
            <a:off x="273970" y="1497695"/>
            <a:ext cx="8620585" cy="4128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942975" lvl="4" indent="-171450">
              <a:buSzPts val="1600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endParaRPr sz="1200" i="1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-457200" y="841248"/>
            <a:ext cx="9144000" cy="3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r"/>
            <a:r>
              <a:rPr lang="en-IN" sz="1500" b="1" dirty="0">
                <a:latin typeface="Century Gothic"/>
                <a:ea typeface="Century Gothic"/>
                <a:cs typeface="Century Gothic"/>
                <a:sym typeface="Century Gothic"/>
              </a:rPr>
              <a:t>State Level User : </a:t>
            </a:r>
            <a:r>
              <a:rPr lang="en-US" sz="1500" b="1" dirty="0"/>
              <a:t>State Logistic Hospitals Form</a:t>
            </a:r>
            <a:endParaRPr lang="en-IN" sz="1500" b="1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97" name="Google Shape;97;p14"/>
          <p:cNvCxnSpPr/>
          <p:nvPr/>
        </p:nvCxnSpPr>
        <p:spPr>
          <a:xfrm>
            <a:off x="0" y="1497695"/>
            <a:ext cx="9168525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TextBox 7"/>
          <p:cNvSpPr txBox="1"/>
          <p:nvPr/>
        </p:nvSpPr>
        <p:spPr>
          <a:xfrm>
            <a:off x="295422" y="1722414"/>
            <a:ext cx="1498209" cy="36240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u="sng" dirty="0"/>
              <a:t>Default Display</a:t>
            </a:r>
          </a:p>
          <a:p>
            <a:endParaRPr lang="en-US" sz="1350" b="1" u="sng" dirty="0"/>
          </a:p>
          <a:p>
            <a:r>
              <a:rPr lang="en-US" sz="1350" dirty="0"/>
              <a:t>1. Logistic Data entry page will be opened.</a:t>
            </a:r>
          </a:p>
          <a:p>
            <a:endParaRPr lang="en-US" sz="1350" dirty="0"/>
          </a:p>
          <a:p>
            <a:endParaRPr lang="en-US" sz="1350" b="1" u="sng" dirty="0"/>
          </a:p>
          <a:p>
            <a:r>
              <a:rPr lang="en-US" sz="1350" b="1" u="sng" dirty="0"/>
              <a:t>Data entry</a:t>
            </a:r>
          </a:p>
          <a:p>
            <a:endParaRPr lang="en-US" sz="1350" b="1" u="sng" dirty="0"/>
          </a:p>
          <a:p>
            <a:r>
              <a:rPr lang="en-US" sz="1350" dirty="0" err="1"/>
              <a:t>Fillup</a:t>
            </a:r>
            <a:r>
              <a:rPr lang="en-US" sz="1350" dirty="0"/>
              <a:t> the page and click on “Save” button.</a:t>
            </a:r>
          </a:p>
          <a:p>
            <a:endParaRPr lang="en-US" sz="1350" dirty="0"/>
          </a:p>
          <a:p>
            <a:endParaRPr lang="en-US" sz="1350" dirty="0"/>
          </a:p>
          <a:p>
            <a:r>
              <a:rPr lang="en-US" sz="1350" dirty="0"/>
              <a:t>(fill  up all mandatory fields)</a:t>
            </a:r>
          </a:p>
          <a:p>
            <a:endParaRPr lang="en-US" sz="135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3"/>
          <a:srcRect b="24716"/>
          <a:stretch/>
        </p:blipFill>
        <p:spPr>
          <a:xfrm>
            <a:off x="-2036" y="1505933"/>
            <a:ext cx="9146037" cy="3871210"/>
          </a:xfrm>
          <a:prstGeom prst="rect">
            <a:avLst/>
          </a:prstGeom>
        </p:spPr>
      </p:pic>
      <p:sp>
        <p:nvSpPr>
          <p:cNvPr id="12" name="Title 4">
            <a:extLst>
              <a:ext uri="{FF2B5EF4-FFF2-40B4-BE49-F238E27FC236}">
                <a16:creationId xmlns:a16="http://schemas.microsoft.com/office/drawing/2014/main" xmlns="" id="{77905EDA-5FE5-D542-84B8-03AF8C0B6CCB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+mn-lt"/>
              </a:rPr>
              <a:t>Special Surveillance Information System</a:t>
            </a:r>
          </a:p>
          <a:p>
            <a:r>
              <a:rPr lang="en-GB" sz="2000" i="1" dirty="0">
                <a:latin typeface="+mn-lt"/>
              </a:rPr>
              <a:t>for managing COVID-19</a:t>
            </a:r>
          </a:p>
        </p:txBody>
      </p:sp>
    </p:spTree>
    <p:extLst>
      <p:ext uri="{BB962C8B-B14F-4D97-AF65-F5344CB8AC3E}">
        <p14:creationId xmlns:p14="http://schemas.microsoft.com/office/powerpoint/2010/main" val="159295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/>
        </p:nvSpPr>
        <p:spPr>
          <a:xfrm>
            <a:off x="273970" y="1497695"/>
            <a:ext cx="8620585" cy="4128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942975" lvl="4" indent="-171450">
              <a:buSzPts val="1600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endParaRPr sz="1200" i="1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-457200" y="841248"/>
            <a:ext cx="9134735" cy="3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r"/>
            <a:r>
              <a:rPr lang="en-IN" sz="1500" b="1" dirty="0">
                <a:latin typeface="Century Gothic"/>
                <a:ea typeface="Century Gothic"/>
                <a:cs typeface="Century Gothic"/>
                <a:sym typeface="Century Gothic"/>
              </a:rPr>
              <a:t>State Level User : </a:t>
            </a:r>
            <a:r>
              <a:rPr lang="en-US" sz="1500" b="1" dirty="0"/>
              <a:t>District Logistic form for Hospitals</a:t>
            </a:r>
            <a:endParaRPr lang="en-IN" sz="1500" b="1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97" name="Google Shape;97;p14"/>
          <p:cNvCxnSpPr/>
          <p:nvPr/>
        </p:nvCxnSpPr>
        <p:spPr>
          <a:xfrm>
            <a:off x="0" y="1497695"/>
            <a:ext cx="9168525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b="41667"/>
          <a:stretch/>
        </p:blipFill>
        <p:spPr>
          <a:xfrm>
            <a:off x="-10603" y="1505932"/>
            <a:ext cx="9179129" cy="3010432"/>
          </a:xfrm>
          <a:prstGeom prst="rect">
            <a:avLst/>
          </a:prstGeom>
        </p:spPr>
      </p:pic>
      <p:sp>
        <p:nvSpPr>
          <p:cNvPr id="10" name="Title 4">
            <a:extLst>
              <a:ext uri="{FF2B5EF4-FFF2-40B4-BE49-F238E27FC236}">
                <a16:creationId xmlns:a16="http://schemas.microsoft.com/office/drawing/2014/main" xmlns="" id="{AAEB68F5-916D-AC48-B7E6-0D9EF8C30C5B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+mn-lt"/>
              </a:rPr>
              <a:t>Special Surveillance Information System</a:t>
            </a:r>
          </a:p>
          <a:p>
            <a:r>
              <a:rPr lang="en-GB" sz="2000" i="1" dirty="0">
                <a:latin typeface="+mn-lt"/>
              </a:rPr>
              <a:t>for managing COVID-19</a:t>
            </a:r>
          </a:p>
        </p:txBody>
      </p:sp>
    </p:spTree>
    <p:extLst>
      <p:ext uri="{BB962C8B-B14F-4D97-AF65-F5344CB8AC3E}">
        <p14:creationId xmlns:p14="http://schemas.microsoft.com/office/powerpoint/2010/main" val="38653888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/>
        </p:nvSpPr>
        <p:spPr>
          <a:xfrm>
            <a:off x="273970" y="1497695"/>
            <a:ext cx="8620585" cy="4128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942975" lvl="4" indent="-171450">
              <a:buSzPts val="1600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endParaRPr sz="1200" i="1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-457200" y="841248"/>
            <a:ext cx="9124658" cy="3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r"/>
            <a:r>
              <a:rPr lang="en-IN" sz="1500" b="1" dirty="0">
                <a:latin typeface="Century Gothic"/>
                <a:ea typeface="Century Gothic"/>
                <a:cs typeface="Century Gothic"/>
                <a:sym typeface="Century Gothic"/>
              </a:rPr>
              <a:t>State Level User : </a:t>
            </a:r>
            <a:r>
              <a:rPr lang="en-US" sz="1500" b="1" dirty="0"/>
              <a:t>State Logistic Buffer Stocks</a:t>
            </a:r>
            <a:endParaRPr lang="en-IN" sz="1500" b="1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97" name="Google Shape;97;p14"/>
          <p:cNvCxnSpPr/>
          <p:nvPr/>
        </p:nvCxnSpPr>
        <p:spPr>
          <a:xfrm>
            <a:off x="0" y="1497695"/>
            <a:ext cx="9168525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b="41146"/>
          <a:stretch/>
        </p:blipFill>
        <p:spPr>
          <a:xfrm>
            <a:off x="9671" y="1514170"/>
            <a:ext cx="9158855" cy="3030602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xmlns="" id="{D0A0B26F-DE0D-E34D-820D-CCDF85131844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+mn-lt"/>
              </a:rPr>
              <a:t>Special Surveillance Information System</a:t>
            </a:r>
          </a:p>
          <a:p>
            <a:r>
              <a:rPr lang="en-GB" sz="2000" i="1" dirty="0">
                <a:latin typeface="+mn-lt"/>
              </a:rPr>
              <a:t>for managing COVID-19</a:t>
            </a:r>
          </a:p>
        </p:txBody>
      </p:sp>
    </p:spTree>
    <p:extLst>
      <p:ext uri="{BB962C8B-B14F-4D97-AF65-F5344CB8AC3E}">
        <p14:creationId xmlns:p14="http://schemas.microsoft.com/office/powerpoint/2010/main" val="2122860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/>
        </p:nvSpPr>
        <p:spPr>
          <a:xfrm>
            <a:off x="273970" y="1497695"/>
            <a:ext cx="8620585" cy="4128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942975" lvl="4" indent="-171450">
              <a:buSzPts val="1600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endParaRPr sz="1200" i="1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-457200" y="841248"/>
            <a:ext cx="9143999" cy="3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r"/>
            <a:r>
              <a:rPr lang="en-IN" sz="1500" b="1" dirty="0">
                <a:latin typeface="Century Gothic"/>
                <a:ea typeface="Century Gothic"/>
                <a:cs typeface="Century Gothic"/>
                <a:sym typeface="Century Gothic"/>
              </a:rPr>
              <a:t>State Level User : </a:t>
            </a:r>
            <a:r>
              <a:rPr lang="en-US" sz="1500" b="1" dirty="0">
                <a:ea typeface="Century Gothic"/>
              </a:rPr>
              <a:t>District</a:t>
            </a:r>
            <a:r>
              <a:rPr lang="en-US" sz="1500" b="1" dirty="0"/>
              <a:t> Logistic Buffer Stocks</a:t>
            </a:r>
            <a:endParaRPr lang="en-IN" sz="1500" b="1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97" name="Google Shape;97;p14"/>
          <p:cNvCxnSpPr/>
          <p:nvPr/>
        </p:nvCxnSpPr>
        <p:spPr>
          <a:xfrm>
            <a:off x="0" y="1497695"/>
            <a:ext cx="9168525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8" name="TextBox 7"/>
          <p:cNvSpPr txBox="1"/>
          <p:nvPr/>
        </p:nvSpPr>
        <p:spPr>
          <a:xfrm>
            <a:off x="295422" y="1722414"/>
            <a:ext cx="1498209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u="sng" dirty="0"/>
              <a:t>Default Display</a:t>
            </a:r>
          </a:p>
          <a:p>
            <a:endParaRPr lang="en-US" sz="1350" b="1" u="sng" dirty="0"/>
          </a:p>
          <a:p>
            <a:r>
              <a:rPr lang="en-US" sz="1350" dirty="0"/>
              <a:t>Empty page will be opened.</a:t>
            </a:r>
          </a:p>
          <a:p>
            <a:endParaRPr lang="en-US" sz="1350" dirty="0"/>
          </a:p>
          <a:p>
            <a:endParaRPr lang="en-US" sz="1350" b="1" u="sng" dirty="0"/>
          </a:p>
          <a:p>
            <a:r>
              <a:rPr lang="en-US" sz="1350" b="1" u="sng" dirty="0"/>
              <a:t>Data entry</a:t>
            </a:r>
          </a:p>
          <a:p>
            <a:endParaRPr lang="en-US" sz="1350" b="1" u="sng" dirty="0"/>
          </a:p>
          <a:p>
            <a:r>
              <a:rPr lang="en-US" sz="1350" dirty="0"/>
              <a:t>Fill-up the page and click on “Save” button.</a:t>
            </a:r>
          </a:p>
          <a:p>
            <a:endParaRPr lang="en-US" sz="1350" dirty="0"/>
          </a:p>
          <a:p>
            <a:endParaRPr lang="en-US" sz="1350" dirty="0"/>
          </a:p>
          <a:p>
            <a:r>
              <a:rPr lang="en-US" sz="1350" dirty="0"/>
              <a:t>(fill  up all mandatory fields)</a:t>
            </a:r>
          </a:p>
          <a:p>
            <a:endParaRPr lang="en-US" sz="1350" dirty="0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b="31597"/>
          <a:stretch/>
        </p:blipFill>
        <p:spPr>
          <a:xfrm>
            <a:off x="3197" y="1514171"/>
            <a:ext cx="9165328" cy="3524782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xmlns="" id="{807630E2-E826-6547-B1F0-791866BFF5FF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+mn-lt"/>
              </a:rPr>
              <a:t>Special Surveillance Information System</a:t>
            </a:r>
          </a:p>
          <a:p>
            <a:r>
              <a:rPr lang="en-GB" sz="2000" i="1" dirty="0">
                <a:latin typeface="+mn-lt"/>
              </a:rPr>
              <a:t>for managing COVID-19</a:t>
            </a:r>
          </a:p>
        </p:txBody>
      </p:sp>
    </p:spTree>
    <p:extLst>
      <p:ext uri="{BB962C8B-B14F-4D97-AF65-F5344CB8AC3E}">
        <p14:creationId xmlns:p14="http://schemas.microsoft.com/office/powerpoint/2010/main" val="204371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/>
        </p:nvSpPr>
        <p:spPr>
          <a:xfrm>
            <a:off x="273970" y="1497695"/>
            <a:ext cx="8620585" cy="4128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942975" lvl="4" indent="-171450">
              <a:buSzPts val="1600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endParaRPr sz="1200" i="1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-457200" y="841248"/>
            <a:ext cx="9143999" cy="3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r"/>
            <a:r>
              <a:rPr lang="en-IN" sz="1500" b="1" dirty="0">
                <a:latin typeface="Century Gothic"/>
                <a:ea typeface="Century Gothic"/>
                <a:cs typeface="Century Gothic"/>
                <a:sym typeface="Century Gothic"/>
              </a:rPr>
              <a:t>State Level User: Line list </a:t>
            </a:r>
            <a:r>
              <a:rPr lang="en-US" sz="1500" b="1" dirty="0"/>
              <a:t>Migration Request form</a:t>
            </a:r>
            <a:endParaRPr lang="en-US" sz="1500" b="1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algn="r"/>
            <a:endParaRPr sz="1500" b="1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97" name="Google Shape;97;p14"/>
          <p:cNvCxnSpPr/>
          <p:nvPr/>
        </p:nvCxnSpPr>
        <p:spPr>
          <a:xfrm>
            <a:off x="0" y="1497695"/>
            <a:ext cx="9168525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6" name="Oval 5"/>
          <p:cNvSpPr/>
          <p:nvPr/>
        </p:nvSpPr>
        <p:spPr>
          <a:xfrm>
            <a:off x="8617225" y="5508763"/>
            <a:ext cx="496957" cy="45223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>
                <a:solidFill>
                  <a:schemeClr val="tx1"/>
                </a:solidFill>
              </a:rPr>
              <a:t>19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5422" y="1722413"/>
            <a:ext cx="1498209" cy="590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u="sng" dirty="0"/>
              <a:t>Default Display</a:t>
            </a:r>
          </a:p>
          <a:p>
            <a:endParaRPr lang="en-US" sz="1350" b="1" u="sng" dirty="0"/>
          </a:p>
          <a:p>
            <a:r>
              <a:rPr lang="en-US" sz="1350" dirty="0"/>
              <a:t>State will be given a separate login credential to request migration.</a:t>
            </a:r>
          </a:p>
          <a:p>
            <a:endParaRPr lang="en-US" sz="1350" b="1" u="sng" dirty="0"/>
          </a:p>
          <a:p>
            <a:r>
              <a:rPr lang="en-US" sz="1350" b="1" u="sng" dirty="0"/>
              <a:t>Data entry</a:t>
            </a:r>
          </a:p>
          <a:p>
            <a:endParaRPr lang="en-US" sz="1350" dirty="0"/>
          </a:p>
          <a:p>
            <a:r>
              <a:rPr lang="en-US" sz="1350" dirty="0"/>
              <a:t>1. “</a:t>
            </a:r>
            <a:r>
              <a:rPr lang="en-US" sz="1350" b="1" dirty="0"/>
              <a:t>Migration Request Form” </a:t>
            </a:r>
            <a:r>
              <a:rPr lang="en-US" sz="1350" dirty="0"/>
              <a:t>from left panel, as shown at (1).</a:t>
            </a:r>
          </a:p>
          <a:p>
            <a:endParaRPr lang="en-US" sz="1350" b="1" u="sng" dirty="0"/>
          </a:p>
          <a:p>
            <a:r>
              <a:rPr lang="en-US" sz="1350" dirty="0"/>
              <a:t>Search Person to be migrated or Select from the </a:t>
            </a:r>
            <a:r>
              <a:rPr lang="en-US" sz="1350" dirty="0" err="1"/>
              <a:t>linelisting</a:t>
            </a:r>
            <a:r>
              <a:rPr lang="en-US" sz="1350" dirty="0"/>
              <a:t>.</a:t>
            </a:r>
          </a:p>
          <a:p>
            <a:endParaRPr lang="en-US" sz="1350" dirty="0"/>
          </a:p>
          <a:p>
            <a:r>
              <a:rPr lang="en-US" sz="1350" dirty="0"/>
              <a:t>To fill up Select From State and From District, To State and To District.</a:t>
            </a:r>
          </a:p>
          <a:p>
            <a:endParaRPr lang="en-US" sz="1350" dirty="0"/>
          </a:p>
          <a:p>
            <a:r>
              <a:rPr lang="en-US" sz="1350" dirty="0"/>
              <a:t>Press “Request Migration”.</a:t>
            </a:r>
          </a:p>
          <a:p>
            <a:endParaRPr lang="en-US" sz="1350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 rotWithShape="1">
          <a:blip r:embed="rId3"/>
          <a:srcRect t="9375" b="5730"/>
          <a:stretch/>
        </p:blipFill>
        <p:spPr>
          <a:xfrm>
            <a:off x="1" y="1514170"/>
            <a:ext cx="9144000" cy="4364486"/>
          </a:xfrm>
          <a:prstGeom prst="rect">
            <a:avLst/>
          </a:prstGeom>
        </p:spPr>
      </p:pic>
      <p:sp>
        <p:nvSpPr>
          <p:cNvPr id="17" name="Rounded Rectangle 16"/>
          <p:cNvSpPr/>
          <p:nvPr/>
        </p:nvSpPr>
        <p:spPr>
          <a:xfrm>
            <a:off x="1793631" y="2157597"/>
            <a:ext cx="1107826" cy="22365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8" name="Rounded Rectangle 17"/>
          <p:cNvSpPr/>
          <p:nvPr/>
        </p:nvSpPr>
        <p:spPr>
          <a:xfrm>
            <a:off x="2964412" y="2179456"/>
            <a:ext cx="211015" cy="223655"/>
          </a:xfrm>
          <a:prstGeom prst="round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350" b="1" dirty="0"/>
              <a:t>1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xmlns="" id="{59E25F74-0167-CD42-A26E-FFFCF20169E3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+mn-lt"/>
              </a:rPr>
              <a:t>Special Surveillance Information System</a:t>
            </a:r>
          </a:p>
          <a:p>
            <a:r>
              <a:rPr lang="en-GB" sz="2000" i="1" dirty="0">
                <a:latin typeface="+mn-lt"/>
              </a:rPr>
              <a:t>for managing COVID-19</a:t>
            </a:r>
          </a:p>
        </p:txBody>
      </p:sp>
    </p:spTree>
    <p:extLst>
      <p:ext uri="{BB962C8B-B14F-4D97-AF65-F5344CB8AC3E}">
        <p14:creationId xmlns:p14="http://schemas.microsoft.com/office/powerpoint/2010/main" val="3760930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/>
        </p:nvSpPr>
        <p:spPr>
          <a:xfrm>
            <a:off x="273970" y="1497695"/>
            <a:ext cx="8620585" cy="4128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942975" lvl="4" indent="-171450">
              <a:buSzPts val="1600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endParaRPr sz="1200" i="1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-457200" y="841248"/>
            <a:ext cx="9143999" cy="3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r"/>
            <a:r>
              <a:rPr lang="en-IN" sz="1500" b="1" dirty="0">
                <a:latin typeface="Century Gothic"/>
                <a:ea typeface="Century Gothic"/>
                <a:cs typeface="Century Gothic"/>
                <a:sym typeface="Century Gothic"/>
              </a:rPr>
              <a:t>State Level User: Line list </a:t>
            </a:r>
            <a:r>
              <a:rPr lang="en-US" sz="1500" b="1" dirty="0"/>
              <a:t>Migration Approval form</a:t>
            </a:r>
            <a:endParaRPr lang="en-US" sz="1500" b="1" dirty="0">
              <a:latin typeface="Century Gothic"/>
              <a:ea typeface="Century Gothic"/>
              <a:cs typeface="Century Gothic"/>
              <a:sym typeface="Century Gothic"/>
            </a:endParaRPr>
          </a:p>
          <a:p>
            <a:pPr algn="r"/>
            <a:endParaRPr sz="1500" b="1" dirty="0">
              <a:latin typeface="Century Gothic"/>
              <a:ea typeface="Century Gothic"/>
              <a:cs typeface="Century Gothic"/>
              <a:sym typeface="Century Gothic"/>
            </a:endParaRPr>
          </a:p>
        </p:txBody>
      </p:sp>
      <p:cxnSp>
        <p:nvCxnSpPr>
          <p:cNvPr id="97" name="Google Shape;97;p14"/>
          <p:cNvCxnSpPr/>
          <p:nvPr/>
        </p:nvCxnSpPr>
        <p:spPr>
          <a:xfrm>
            <a:off x="0" y="1497695"/>
            <a:ext cx="9168525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b="23264"/>
          <a:stretch/>
        </p:blipFill>
        <p:spPr>
          <a:xfrm>
            <a:off x="1" y="1514171"/>
            <a:ext cx="9168525" cy="3955577"/>
          </a:xfrm>
          <a:prstGeom prst="rect">
            <a:avLst/>
          </a:prstGeom>
        </p:spPr>
      </p:pic>
      <p:sp>
        <p:nvSpPr>
          <p:cNvPr id="10" name="Title 4">
            <a:extLst>
              <a:ext uri="{FF2B5EF4-FFF2-40B4-BE49-F238E27FC236}">
                <a16:creationId xmlns:a16="http://schemas.microsoft.com/office/drawing/2014/main" xmlns="" id="{1588609D-C2E6-D44D-85C6-6D213CD3B20C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+mn-lt"/>
              </a:rPr>
              <a:t>Special Surveillance Information System</a:t>
            </a:r>
          </a:p>
          <a:p>
            <a:r>
              <a:rPr lang="en-GB" sz="2000" i="1" dirty="0">
                <a:latin typeface="+mn-lt"/>
              </a:rPr>
              <a:t>for managing COVID-19</a:t>
            </a:r>
          </a:p>
        </p:txBody>
      </p:sp>
    </p:spTree>
    <p:extLst>
      <p:ext uri="{BB962C8B-B14F-4D97-AF65-F5344CB8AC3E}">
        <p14:creationId xmlns:p14="http://schemas.microsoft.com/office/powerpoint/2010/main" val="39801843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/>
        </p:nvSpPr>
        <p:spPr>
          <a:xfrm>
            <a:off x="265732" y="1497695"/>
            <a:ext cx="8620585" cy="4128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942975" lvl="4" indent="-171450">
              <a:buSzPts val="1600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endParaRPr sz="1200" i="1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-457200" y="841248"/>
            <a:ext cx="9143999" cy="3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r"/>
            <a:r>
              <a:rPr lang="en-IN" sz="1500" b="1" dirty="0">
                <a:latin typeface="Century Gothic"/>
                <a:ea typeface="Century Gothic"/>
                <a:cs typeface="Century Gothic"/>
                <a:sym typeface="Century Gothic"/>
              </a:rPr>
              <a:t>Additional Features:</a:t>
            </a:r>
          </a:p>
        </p:txBody>
      </p:sp>
      <p:cxnSp>
        <p:nvCxnSpPr>
          <p:cNvPr id="97" name="Google Shape;97;p14"/>
          <p:cNvCxnSpPr/>
          <p:nvPr/>
        </p:nvCxnSpPr>
        <p:spPr>
          <a:xfrm>
            <a:off x="0" y="1497695"/>
            <a:ext cx="9168525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graphicFrame>
        <p:nvGraphicFramePr>
          <p:cNvPr id="8" name="Diagram 7"/>
          <p:cNvGraphicFramePr/>
          <p:nvPr/>
        </p:nvGraphicFramePr>
        <p:xfrm>
          <a:off x="1524000" y="2102241"/>
          <a:ext cx="6199163" cy="33798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4">
            <a:extLst>
              <a:ext uri="{FF2B5EF4-FFF2-40B4-BE49-F238E27FC236}">
                <a16:creationId xmlns:a16="http://schemas.microsoft.com/office/drawing/2014/main" xmlns="" id="{BCE18143-D1A3-2243-9DB9-F998570355E6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+mn-lt"/>
              </a:rPr>
              <a:t>Special Surveillance Information System</a:t>
            </a:r>
          </a:p>
          <a:p>
            <a:r>
              <a:rPr lang="en-GB" sz="2000" i="1" dirty="0">
                <a:latin typeface="+mn-lt"/>
              </a:rPr>
              <a:t>for managing COVID-19</a:t>
            </a:r>
          </a:p>
        </p:txBody>
      </p:sp>
    </p:spTree>
    <p:extLst>
      <p:ext uri="{BB962C8B-B14F-4D97-AF65-F5344CB8AC3E}">
        <p14:creationId xmlns:p14="http://schemas.microsoft.com/office/powerpoint/2010/main" val="2207672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8" name="Google Shape;388;p26"/>
          <p:cNvSpPr txBox="1"/>
          <p:nvPr/>
        </p:nvSpPr>
        <p:spPr>
          <a:xfrm>
            <a:off x="2634018" y="3163473"/>
            <a:ext cx="3018102" cy="4847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ctr" anchorCtr="0">
            <a:noAutofit/>
          </a:bodyPr>
          <a:lstStyle/>
          <a:p>
            <a:pPr algn="ctr"/>
            <a:r>
              <a:rPr lang="en-IN" sz="4000" dirty="0">
                <a:solidFill>
                  <a:srgbClr val="0070C0"/>
                </a:solidFill>
                <a:latin typeface="Palatino Linotype" panose="02040502050505030304" pitchFamily="18" charset="0"/>
                <a:ea typeface="Proxima Nova"/>
                <a:cs typeface="Proxima Nova"/>
                <a:sym typeface="Proxima Nova"/>
              </a:rPr>
              <a:t>Thank you</a:t>
            </a:r>
            <a:endParaRPr sz="2400" dirty="0">
              <a:solidFill>
                <a:srgbClr val="0070C0"/>
              </a:solidFill>
              <a:latin typeface="Palatino Linotype" panose="02040502050505030304" pitchFamily="18" charset="0"/>
              <a:ea typeface="Proxima Nova"/>
              <a:cs typeface="Proxima Nova"/>
              <a:sym typeface="Proxima Nova"/>
            </a:endParaRPr>
          </a:p>
        </p:txBody>
      </p:sp>
    </p:spTree>
    <p:extLst>
      <p:ext uri="{BB962C8B-B14F-4D97-AF65-F5344CB8AC3E}">
        <p14:creationId xmlns:p14="http://schemas.microsoft.com/office/powerpoint/2010/main" val="26590122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7A2552B-81FC-4E0A-956F-4B0BDC0F2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64321"/>
            <a:ext cx="7886700" cy="4351338"/>
          </a:xfrm>
        </p:spPr>
        <p:txBody>
          <a:bodyPr>
            <a:normAutofit fontScale="92500" lnSpcReduction="10000"/>
          </a:bodyPr>
          <a:lstStyle/>
          <a:p>
            <a:r>
              <a:rPr lang="en-US" sz="3000" dirty="0">
                <a:latin typeface="+mn-lt"/>
              </a:rPr>
              <a:t>List and details of cases and contacts</a:t>
            </a:r>
          </a:p>
          <a:p>
            <a:r>
              <a:rPr lang="en-US" sz="3000" dirty="0">
                <a:latin typeface="+mn-lt"/>
              </a:rPr>
              <a:t>Location and details of health facilities</a:t>
            </a:r>
          </a:p>
          <a:p>
            <a:r>
              <a:rPr lang="en-US" sz="3000" dirty="0">
                <a:latin typeface="+mn-lt"/>
              </a:rPr>
              <a:t>Location and details of laboratories </a:t>
            </a:r>
          </a:p>
          <a:p>
            <a:r>
              <a:rPr lang="en-US" sz="3000" dirty="0">
                <a:latin typeface="+mn-lt"/>
              </a:rPr>
              <a:t>List of health workforce (all cadre)</a:t>
            </a:r>
          </a:p>
          <a:p>
            <a:r>
              <a:rPr lang="en-US" sz="3000" dirty="0">
                <a:latin typeface="+mn-lt"/>
              </a:rPr>
              <a:t>List of contacts of partners </a:t>
            </a:r>
          </a:p>
          <a:p>
            <a:pPr marL="0" indent="0">
              <a:buNone/>
            </a:pPr>
            <a:endParaRPr lang="en-US" dirty="0">
              <a:latin typeface="+mn-lt"/>
            </a:endParaRPr>
          </a:p>
          <a:p>
            <a:r>
              <a:rPr lang="en-US" dirty="0">
                <a:latin typeface="+mn-lt"/>
              </a:rPr>
              <a:t>List of information products (line lists, situation reports)</a:t>
            </a:r>
          </a:p>
          <a:p>
            <a:r>
              <a:rPr lang="en-US" dirty="0">
                <a:latin typeface="+mn-lt"/>
              </a:rPr>
              <a:t>Data dictionary with metadata </a:t>
            </a:r>
          </a:p>
          <a:p>
            <a:r>
              <a:rPr lang="en-US" dirty="0">
                <a:latin typeface="+mn-lt"/>
              </a:rPr>
              <a:t>Up-to-date case definitions</a:t>
            </a:r>
          </a:p>
        </p:txBody>
      </p:sp>
      <p:sp>
        <p:nvSpPr>
          <p:cNvPr id="7" name="Title 4">
            <a:extLst>
              <a:ext uri="{FF2B5EF4-FFF2-40B4-BE49-F238E27FC236}">
                <a16:creationId xmlns:a16="http://schemas.microsoft.com/office/drawing/2014/main" xmlns="" id="{ACAE1D1F-343E-4243-939A-567C19684A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</p:spPr>
        <p:txBody>
          <a:bodyPr>
            <a:normAutofit fontScale="90000"/>
          </a:bodyPr>
          <a:lstStyle/>
          <a:p>
            <a:r>
              <a:rPr lang="en-GB" sz="4900" dirty="0">
                <a:latin typeface="+mn-lt"/>
              </a:rPr>
              <a:t>Types of Data and Information</a:t>
            </a:r>
            <a:r>
              <a:rPr lang="en-GB" dirty="0">
                <a:latin typeface="+mn-lt"/>
              </a:rPr>
              <a:t/>
            </a:r>
            <a:br>
              <a:rPr lang="en-GB" dirty="0">
                <a:latin typeface="+mn-lt"/>
              </a:rPr>
            </a:br>
            <a:r>
              <a:rPr lang="en-GB" sz="3100" i="1" dirty="0">
                <a:latin typeface="+mn-lt"/>
              </a:rPr>
              <a:t>needed for COVID-19 preparedness and response</a:t>
            </a:r>
          </a:p>
        </p:txBody>
      </p:sp>
    </p:spTree>
    <p:extLst>
      <p:ext uri="{BB962C8B-B14F-4D97-AF65-F5344CB8AC3E}">
        <p14:creationId xmlns:p14="http://schemas.microsoft.com/office/powerpoint/2010/main" val="29414743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xmlns="" id="{6F5E92CA-8F05-4A80-B6DA-9AEACE4786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sz="4900" dirty="0">
                <a:latin typeface="+mn-lt"/>
              </a:rPr>
              <a:t>Characters</a:t>
            </a:r>
            <a:r>
              <a:rPr lang="en-GB" dirty="0">
                <a:latin typeface="+mn-lt"/>
              </a:rPr>
              <a:t> of Data and Information</a:t>
            </a:r>
            <a:br>
              <a:rPr lang="en-GB" dirty="0">
                <a:latin typeface="+mn-lt"/>
              </a:rPr>
            </a:br>
            <a:r>
              <a:rPr lang="en-GB" sz="3100" i="1" dirty="0">
                <a:latin typeface="+mn-lt"/>
              </a:rPr>
              <a:t>needed for COVID-19 preparedness and response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xmlns="" id="{37A2552B-81FC-4E0A-956F-4B0BDC0F29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864321"/>
            <a:ext cx="78867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>
                <a:latin typeface="+mn-lt"/>
              </a:rPr>
              <a:t>Essential attributes</a:t>
            </a:r>
          </a:p>
          <a:p>
            <a:pPr lvl="3"/>
            <a:r>
              <a:rPr lang="en-US" sz="3200" dirty="0">
                <a:latin typeface="+mn-lt"/>
              </a:rPr>
              <a:t>Timely</a:t>
            </a:r>
          </a:p>
          <a:p>
            <a:pPr lvl="3"/>
            <a:r>
              <a:rPr lang="en-US" sz="3200" dirty="0">
                <a:latin typeface="+mn-lt"/>
              </a:rPr>
              <a:t>Accurate</a:t>
            </a:r>
          </a:p>
          <a:p>
            <a:pPr lvl="3"/>
            <a:r>
              <a:rPr lang="en-US" sz="3200" dirty="0">
                <a:latin typeface="+mn-lt"/>
              </a:rPr>
              <a:t>Reliable</a:t>
            </a:r>
          </a:p>
          <a:p>
            <a:pPr lvl="3"/>
            <a:r>
              <a:rPr lang="en-US" sz="3200" dirty="0">
                <a:latin typeface="+mn-lt"/>
              </a:rPr>
              <a:t>Complete</a:t>
            </a:r>
          </a:p>
          <a:p>
            <a:pPr lvl="3"/>
            <a:r>
              <a:rPr lang="en-US" sz="3200" dirty="0">
                <a:latin typeface="+mn-lt"/>
              </a:rPr>
              <a:t>Private </a:t>
            </a:r>
          </a:p>
          <a:p>
            <a:pPr lvl="3"/>
            <a:r>
              <a:rPr lang="en-US" sz="3200" dirty="0">
                <a:latin typeface="+mn-lt"/>
              </a:rPr>
              <a:t>Confidential</a:t>
            </a:r>
          </a:p>
          <a:p>
            <a:pPr lvl="3"/>
            <a:r>
              <a:rPr lang="en-US" sz="3200" dirty="0">
                <a:latin typeface="+mn-lt"/>
              </a:rPr>
              <a:t>Secure</a:t>
            </a:r>
          </a:p>
          <a:p>
            <a:endParaRPr lang="en-US" dirty="0"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582083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4">
            <a:extLst>
              <a:ext uri="{FF2B5EF4-FFF2-40B4-BE49-F238E27FC236}">
                <a16:creationId xmlns:a16="http://schemas.microsoft.com/office/drawing/2014/main" xmlns="" id="{2E83C4DA-0EC7-6544-9D5D-BB6FFF6A93BE}"/>
              </a:ext>
            </a:extLst>
          </p:cNvPr>
          <p:cNvSpPr txBox="1">
            <a:spLocks/>
          </p:cNvSpPr>
          <p:nvPr/>
        </p:nvSpPr>
        <p:spPr>
          <a:xfrm>
            <a:off x="960712" y="2967214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+mn-lt"/>
              </a:rPr>
              <a:t>Special Surveillance Information System</a:t>
            </a:r>
          </a:p>
          <a:p>
            <a:r>
              <a:rPr lang="en-GB" sz="2000" i="1" dirty="0">
                <a:latin typeface="+mn-lt"/>
              </a:rPr>
              <a:t>for managing COVID-19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xmlns="" id="{DE238AA7-0675-8844-9850-44CC1EB07FC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662" t="3318" r="2316" b="69985"/>
          <a:stretch/>
        </p:blipFill>
        <p:spPr>
          <a:xfrm>
            <a:off x="0" y="0"/>
            <a:ext cx="9144000" cy="2077156"/>
          </a:xfrm>
          <a:prstGeom prst="rect">
            <a:avLst/>
          </a:prstGeom>
        </p:spPr>
      </p:pic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C61E6268-02EB-7A44-B59B-48B37D736F3B}"/>
              </a:ext>
            </a:extLst>
          </p:cNvPr>
          <p:cNvSpPr/>
          <p:nvPr/>
        </p:nvSpPr>
        <p:spPr>
          <a:xfrm>
            <a:off x="0" y="4292777"/>
            <a:ext cx="91440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2800" dirty="0">
                <a:solidFill>
                  <a:srgbClr val="0070C0"/>
                </a:solidFill>
              </a:rPr>
              <a:t>National web-enabled information platform</a:t>
            </a:r>
          </a:p>
        </p:txBody>
      </p:sp>
    </p:spTree>
    <p:extLst>
      <p:ext uri="{BB962C8B-B14F-4D97-AF65-F5344CB8AC3E}">
        <p14:creationId xmlns:p14="http://schemas.microsoft.com/office/powerpoint/2010/main" val="961818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/>
        </p:nvSpPr>
        <p:spPr>
          <a:xfrm>
            <a:off x="273970" y="1497694"/>
            <a:ext cx="8620585" cy="457572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942975" lvl="4" indent="-171450">
              <a:buSzPts val="1600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endParaRPr sz="1200" i="1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1085381136"/>
              </p:ext>
            </p:extLst>
          </p:nvPr>
        </p:nvGraphicFramePr>
        <p:xfrm>
          <a:off x="534402" y="1801340"/>
          <a:ext cx="8191909" cy="415965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Title 4">
            <a:extLst>
              <a:ext uri="{FF2B5EF4-FFF2-40B4-BE49-F238E27FC236}">
                <a16:creationId xmlns:a16="http://schemas.microsoft.com/office/drawing/2014/main" xmlns="" id="{003FB4B1-090F-3D47-8FB8-B4A23AAB9B5D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+mn-lt"/>
              </a:rPr>
              <a:t>Special Surveillance Information System</a:t>
            </a:r>
          </a:p>
          <a:p>
            <a:r>
              <a:rPr lang="en-GB" sz="2000" i="1" dirty="0">
                <a:latin typeface="+mn-lt"/>
              </a:rPr>
              <a:t>for managing COVID-19</a:t>
            </a:r>
          </a:p>
        </p:txBody>
      </p:sp>
    </p:spTree>
    <p:extLst>
      <p:ext uri="{BB962C8B-B14F-4D97-AF65-F5344CB8AC3E}">
        <p14:creationId xmlns:p14="http://schemas.microsoft.com/office/powerpoint/2010/main" val="2228732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/>
        </p:nvSpPr>
        <p:spPr>
          <a:xfrm>
            <a:off x="273970" y="1497695"/>
            <a:ext cx="8620585" cy="4128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942975" lvl="4" indent="-171450">
              <a:buSzPts val="1600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endParaRPr sz="1200" i="1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8" name="Rounded Rectangle 7"/>
          <p:cNvSpPr/>
          <p:nvPr/>
        </p:nvSpPr>
        <p:spPr>
          <a:xfrm>
            <a:off x="677006" y="1669660"/>
            <a:ext cx="7689753" cy="1223889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Rounded Rectangle 8"/>
          <p:cNvSpPr/>
          <p:nvPr/>
        </p:nvSpPr>
        <p:spPr>
          <a:xfrm>
            <a:off x="654146" y="3197763"/>
            <a:ext cx="7689753" cy="1985303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Content Placeholder 2"/>
          <p:cNvSpPr txBox="1">
            <a:spLocks/>
          </p:cNvSpPr>
          <p:nvPr/>
        </p:nvSpPr>
        <p:spPr>
          <a:xfrm>
            <a:off x="247306" y="1699806"/>
            <a:ext cx="7886700" cy="3819559"/>
          </a:xfrm>
          <a:prstGeom prst="rect">
            <a:avLst/>
          </a:prstGeom>
          <a:noFill/>
        </p:spPr>
        <p:txBody>
          <a:bodyPr/>
          <a:lstStyle/>
          <a:p>
            <a:pPr marL="1028700" lvl="2" indent="-257175">
              <a:lnSpc>
                <a:spcPct val="200000"/>
              </a:lnSpc>
              <a:buSzPts val="1600"/>
            </a:pPr>
            <a:r>
              <a:rPr lang="en-US" sz="1500" b="1" dirty="0">
                <a:latin typeface="Century Gothic"/>
                <a:ea typeface="Century Gothic"/>
                <a:cs typeface="Century Gothic"/>
                <a:sym typeface="Proxima Nova"/>
              </a:rPr>
              <a:t>URL:	</a:t>
            </a:r>
            <a:r>
              <a:rPr lang="en-US" sz="1500" b="1" dirty="0">
                <a:latin typeface="Century Gothic"/>
                <a:ea typeface="Century Gothic"/>
                <a:cs typeface="Century Gothic"/>
                <a:sym typeface="Century Gothic"/>
                <a:hlinkClick r:id="rId3"/>
              </a:rPr>
              <a:t>http://ncdc.nhp.gov.in/</a:t>
            </a:r>
            <a:endParaRPr lang="en-US" sz="1500" b="1" dirty="0">
              <a:latin typeface="Century Gothic"/>
              <a:ea typeface="Century Gothic"/>
              <a:cs typeface="Century Gothic"/>
              <a:sym typeface="Proxima Nova"/>
            </a:endParaRPr>
          </a:p>
          <a:p>
            <a:pPr marL="1028700" lvl="2" indent="-257175">
              <a:lnSpc>
                <a:spcPct val="200000"/>
              </a:lnSpc>
              <a:buSzPts val="1600"/>
            </a:pPr>
            <a:r>
              <a:rPr lang="en-US" sz="1500" b="1" dirty="0">
                <a:latin typeface="Century Gothic"/>
                <a:ea typeface="Century Gothic"/>
                <a:cs typeface="Century Gothic"/>
                <a:sym typeface="Proxima Nova"/>
              </a:rPr>
              <a:t>Login Credentials will be shared separately </a:t>
            </a:r>
          </a:p>
          <a:p>
            <a:pPr marL="1028700" lvl="2" indent="-257175">
              <a:lnSpc>
                <a:spcPct val="200000"/>
              </a:lnSpc>
              <a:buSzPts val="1600"/>
            </a:pPr>
            <a:endParaRPr lang="en-US" sz="1500" kern="0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marL="1028700" lvl="2" indent="-257175">
              <a:lnSpc>
                <a:spcPct val="200000"/>
              </a:lnSpc>
              <a:buSzPts val="1600"/>
            </a:pPr>
            <a:r>
              <a:rPr lang="en-US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The Application mainly build for two level users:</a:t>
            </a:r>
          </a:p>
          <a:p>
            <a:pPr marL="1028700" lvl="2" indent="-257175">
              <a:lnSpc>
                <a:spcPct val="200000"/>
              </a:lnSpc>
              <a:buSzPts val="1600"/>
            </a:pPr>
            <a:r>
              <a:rPr lang="en-US" sz="15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</a:t>
            </a:r>
            <a:r>
              <a:rPr lang="en-US" sz="15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Data entry and dashboard at State level</a:t>
            </a:r>
          </a:p>
          <a:p>
            <a:pPr marL="1028700" lvl="2" indent="-257175">
              <a:lnSpc>
                <a:spcPct val="200000"/>
              </a:lnSpc>
              <a:buSzPts val="1600"/>
            </a:pPr>
            <a:r>
              <a:rPr lang="en-US" sz="1200" i="1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  (all data entry officers will be provided with credentials of this application for making entries)</a:t>
            </a:r>
          </a:p>
          <a:p>
            <a:pPr marL="1028700" lvl="2" indent="-257175">
              <a:lnSpc>
                <a:spcPct val="200000"/>
              </a:lnSpc>
              <a:buSzPts val="1600"/>
            </a:pPr>
            <a:r>
              <a:rPr lang="en-US" sz="1500" kern="0" dirty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rPr>
              <a:t>        </a:t>
            </a:r>
            <a:r>
              <a:rPr lang="en-US" sz="1500" kern="0" dirty="0">
                <a:solidFill>
                  <a:schemeClr val="tx1">
                    <a:lumMod val="75000"/>
                    <a:lumOff val="25000"/>
                  </a:schemeClr>
                </a:solidFill>
                <a:latin typeface="Arial"/>
                <a:ea typeface="Arial"/>
                <a:cs typeface="Arial"/>
                <a:sym typeface="Arial"/>
              </a:rPr>
              <a:t>Dashboard for data viewing at both State and National Level</a:t>
            </a:r>
          </a:p>
        </p:txBody>
      </p:sp>
      <p:sp>
        <p:nvSpPr>
          <p:cNvPr id="10" name="Title 4">
            <a:extLst>
              <a:ext uri="{FF2B5EF4-FFF2-40B4-BE49-F238E27FC236}">
                <a16:creationId xmlns:a16="http://schemas.microsoft.com/office/drawing/2014/main" xmlns="" id="{5EB82E9C-37B9-3F41-ABE0-F09BB884F680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+mn-lt"/>
              </a:rPr>
              <a:t>Special Surveillance Information System</a:t>
            </a:r>
          </a:p>
          <a:p>
            <a:r>
              <a:rPr lang="en-GB" sz="2000" i="1" dirty="0">
                <a:latin typeface="+mn-lt"/>
              </a:rPr>
              <a:t>for managing COVID-19</a:t>
            </a:r>
          </a:p>
        </p:txBody>
      </p:sp>
    </p:spTree>
    <p:extLst>
      <p:ext uri="{BB962C8B-B14F-4D97-AF65-F5344CB8AC3E}">
        <p14:creationId xmlns:p14="http://schemas.microsoft.com/office/powerpoint/2010/main" val="31617496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4">
            <a:extLst>
              <a:ext uri="{FF2B5EF4-FFF2-40B4-BE49-F238E27FC236}">
                <a16:creationId xmlns:a16="http://schemas.microsoft.com/office/drawing/2014/main" xmlns="" id="{277C7AC7-7CAA-ED4A-A4EE-570B831E58FD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+mn-lt"/>
              </a:rPr>
              <a:t>Special Surveillance Information System</a:t>
            </a:r>
          </a:p>
          <a:p>
            <a:r>
              <a:rPr lang="en-GB" sz="2000" i="1" dirty="0">
                <a:latin typeface="+mn-lt"/>
              </a:rPr>
              <a:t>for managing COVID-19</a:t>
            </a:r>
          </a:p>
        </p:txBody>
      </p:sp>
      <p:sp>
        <p:nvSpPr>
          <p:cNvPr id="95" name="Google Shape;95;p14"/>
          <p:cNvSpPr txBox="1"/>
          <p:nvPr/>
        </p:nvSpPr>
        <p:spPr>
          <a:xfrm>
            <a:off x="273970" y="1497695"/>
            <a:ext cx="8620585" cy="4128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942975" lvl="4" indent="-171450">
              <a:buSzPts val="1600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endParaRPr sz="1200" i="1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-457200" y="841248"/>
            <a:ext cx="9144000" cy="3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r"/>
            <a:r>
              <a:rPr lang="en-IN" sz="1500" b="1" dirty="0">
                <a:latin typeface="Century Gothic"/>
                <a:ea typeface="Century Gothic"/>
                <a:cs typeface="Century Gothic"/>
                <a:sym typeface="Century Gothic"/>
              </a:rPr>
              <a:t>National Level User’s Dashboard: Logistics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l="-319" t="9186" r="319" b="5587"/>
          <a:stretch/>
        </p:blipFill>
        <p:spPr>
          <a:xfrm>
            <a:off x="-26504" y="1512868"/>
            <a:ext cx="9172339" cy="43951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096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 txBox="1"/>
          <p:nvPr/>
        </p:nvSpPr>
        <p:spPr>
          <a:xfrm>
            <a:off x="273970" y="1497695"/>
            <a:ext cx="8620585" cy="41284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34275" rIns="68569" bIns="34275" anchor="t" anchorCtr="0">
            <a:noAutofit/>
          </a:bodyPr>
          <a:lstStyle/>
          <a:p>
            <a:pPr marL="942975" lvl="4" indent="-171450">
              <a:buSzPts val="1600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350" i="1" dirty="0"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lang="en-IN"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pPr marL="942975" lvl="4" indent="-171450">
              <a:buSzPts val="1600"/>
              <a:buFont typeface="Proxima Nova"/>
              <a:buChar char="●"/>
            </a:pPr>
            <a:endParaRPr sz="1200" i="1" dirty="0">
              <a:solidFill>
                <a:schemeClr val="dk1"/>
              </a:solidFill>
              <a:latin typeface="Proxima Nova"/>
              <a:ea typeface="Proxima Nova"/>
              <a:cs typeface="Proxima Nova"/>
              <a:sym typeface="Proxima Nova"/>
            </a:endParaRPr>
          </a:p>
          <a:p>
            <a:endParaRPr sz="1200" i="1" dirty="0">
              <a:latin typeface="Proxima Nova"/>
              <a:ea typeface="Proxima Nova"/>
              <a:cs typeface="Proxima Nova"/>
              <a:sym typeface="Proxima Nova"/>
            </a:endParaRPr>
          </a:p>
        </p:txBody>
      </p:sp>
      <p:sp>
        <p:nvSpPr>
          <p:cNvPr id="96" name="Google Shape;96;p14"/>
          <p:cNvSpPr txBox="1"/>
          <p:nvPr/>
        </p:nvSpPr>
        <p:spPr>
          <a:xfrm>
            <a:off x="-457200" y="841248"/>
            <a:ext cx="9138568" cy="3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68569" tIns="68569" rIns="68569" bIns="68569" anchor="t" anchorCtr="0">
            <a:noAutofit/>
          </a:bodyPr>
          <a:lstStyle/>
          <a:p>
            <a:pPr algn="r"/>
            <a:r>
              <a:rPr lang="en-IN" sz="1500" b="1" dirty="0">
                <a:latin typeface="Century Gothic"/>
                <a:ea typeface="Century Gothic"/>
                <a:cs typeface="Century Gothic"/>
                <a:sym typeface="Century Gothic"/>
              </a:rPr>
              <a:t>National Level User’s Dashboard: Line listing of Passengers </a:t>
            </a:r>
          </a:p>
        </p:txBody>
      </p:sp>
      <p:cxnSp>
        <p:nvCxnSpPr>
          <p:cNvPr id="97" name="Google Shape;97;p14"/>
          <p:cNvCxnSpPr/>
          <p:nvPr/>
        </p:nvCxnSpPr>
        <p:spPr>
          <a:xfrm>
            <a:off x="0" y="1497695"/>
            <a:ext cx="9168525" cy="0"/>
          </a:xfrm>
          <a:prstGeom prst="straightConnector1">
            <a:avLst/>
          </a:prstGeom>
          <a:noFill/>
          <a:ln w="9525" cap="flat" cmpd="sng">
            <a:solidFill>
              <a:srgbClr val="595959"/>
            </a:solidFill>
            <a:prstDash val="solid"/>
            <a:round/>
            <a:headEnd type="none" w="med" len="med"/>
            <a:tailEnd type="none" w="med" len="med"/>
          </a:ln>
        </p:spPr>
      </p:cxn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/>
          <a:srcRect t="8997" b="5019"/>
          <a:stretch/>
        </p:blipFill>
        <p:spPr>
          <a:xfrm>
            <a:off x="2680" y="1497695"/>
            <a:ext cx="9135889" cy="4416552"/>
          </a:xfrm>
          <a:prstGeom prst="rect">
            <a:avLst/>
          </a:prstGeom>
        </p:spPr>
      </p:pic>
      <p:sp>
        <p:nvSpPr>
          <p:cNvPr id="7" name="Title 4">
            <a:extLst>
              <a:ext uri="{FF2B5EF4-FFF2-40B4-BE49-F238E27FC236}">
                <a16:creationId xmlns:a16="http://schemas.microsoft.com/office/drawing/2014/main" xmlns="" id="{2B44F547-6A91-154C-B82C-B9C35619A709}"/>
              </a:ext>
            </a:extLst>
          </p:cNvPr>
          <p:cNvSpPr txBox="1">
            <a:spLocks/>
          </p:cNvSpPr>
          <p:nvPr/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rgbClr val="C00000"/>
                </a:solidFill>
                <a:latin typeface="Arial Narrow" panose="020B0606020202030204" pitchFamily="34" charset="0"/>
                <a:ea typeface="+mj-ea"/>
                <a:cs typeface="+mj-cs"/>
              </a:defRPr>
            </a:lvl1pPr>
          </a:lstStyle>
          <a:p>
            <a:r>
              <a:rPr lang="en-GB" sz="3600" dirty="0">
                <a:latin typeface="+mn-lt"/>
              </a:rPr>
              <a:t>Special Surveillance Information System</a:t>
            </a:r>
          </a:p>
          <a:p>
            <a:r>
              <a:rPr lang="en-GB" sz="2000" i="1" dirty="0">
                <a:latin typeface="+mn-lt"/>
              </a:rPr>
              <a:t>for managing COVID-19</a:t>
            </a:r>
          </a:p>
        </p:txBody>
      </p:sp>
    </p:spTree>
    <p:extLst>
      <p:ext uri="{BB962C8B-B14F-4D97-AF65-F5344CB8AC3E}">
        <p14:creationId xmlns:p14="http://schemas.microsoft.com/office/powerpoint/2010/main" val="8842318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449</TotalTime>
  <Words>663</Words>
  <Application>Microsoft Office PowerPoint</Application>
  <PresentationFormat>On-screen Show (4:3)</PresentationFormat>
  <Paragraphs>210</Paragraphs>
  <Slides>27</Slides>
  <Notes>22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28" baseType="lpstr">
      <vt:lpstr>Office Theme</vt:lpstr>
      <vt:lpstr>Information Management in the context of COVID-19</vt:lpstr>
      <vt:lpstr>Rational for Data and Information for COVID-19 preparedness and response</vt:lpstr>
      <vt:lpstr>Types of Data and Information needed for COVID-19 preparedness and response</vt:lpstr>
      <vt:lpstr>Characters of Data and Information needed for COVID-19 preparedness and response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(Title of the session)</dc:title>
  <dc:creator>Microsoft Office User</dc:creator>
  <cp:lastModifiedBy>WHOUSER</cp:lastModifiedBy>
  <cp:revision>105</cp:revision>
  <dcterms:created xsi:type="dcterms:W3CDTF">2020-03-05T03:35:08Z</dcterms:created>
  <dcterms:modified xsi:type="dcterms:W3CDTF">2020-03-10T05:02:58Z</dcterms:modified>
</cp:coreProperties>
</file>